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3" r:id="rId7"/>
    <p:sldId id="260" r:id="rId8"/>
    <p:sldId id="264" r:id="rId9"/>
    <p:sldId id="262" r:id="rId10"/>
    <p:sldId id="269" r:id="rId11"/>
    <p:sldId id="268" r:id="rId12"/>
    <p:sldId id="270" r:id="rId13"/>
    <p:sldId id="272" r:id="rId14"/>
    <p:sldId id="271" r:id="rId15"/>
    <p:sldId id="266"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073"/>
    <p:restoredTop sz="95755"/>
  </p:normalViewPr>
  <p:slideViewPr>
    <p:cSldViewPr snapToGrid="0" showGuides="1">
      <p:cViewPr varScale="1">
        <p:scale>
          <a:sx n="103" d="100"/>
          <a:sy n="103" d="100"/>
        </p:scale>
        <p:origin x="176" y="328"/>
      </p:cViewPr>
      <p:guideLst>
        <p:guide pos="3840"/>
        <p:guide orient="horz" pos="21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11/28/23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11/28/23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pPr algn="just">
              <a:lnSpc>
                <a:spcPct val="115000"/>
              </a:lnSpc>
              <a:spcAft>
                <a:spcPts val="300"/>
              </a:spcAft>
            </a:pPr>
            <a:r>
              <a:rPr lang="en-CA" sz="3600" dirty="0">
                <a:effectLst/>
                <a:latin typeface="Arial" panose="020B0604020202020204" pitchFamily="34" charset="0"/>
                <a:ea typeface="Arial" panose="020B0604020202020204" pitchFamily="34" charset="0"/>
              </a:rPr>
              <a:t>Effects of antipsychotic medication on cortical thickness are mediated by underlying molecular, physiological and functional features of the brain</a:t>
            </a:r>
          </a:p>
        </p:txBody>
      </p:sp>
    </p:spTree>
    <p:extLst>
      <p:ext uri="{BB962C8B-B14F-4D97-AF65-F5344CB8AC3E}">
        <p14:creationId xmlns:p14="http://schemas.microsoft.com/office/powerpoint/2010/main" val="396855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F03A1-4B36-506B-7F79-2FF64610A165}"/>
              </a:ext>
            </a:extLst>
          </p:cNvPr>
          <p:cNvSpPr txBox="1"/>
          <p:nvPr/>
        </p:nvSpPr>
        <p:spPr>
          <a:xfrm>
            <a:off x="0" y="3995678"/>
            <a:ext cx="10009631" cy="1754326"/>
          </a:xfrm>
          <a:prstGeom prst="rect">
            <a:avLst/>
          </a:prstGeom>
          <a:noFill/>
        </p:spPr>
        <p:txBody>
          <a:bodyPr wrap="square" rtlCol="0">
            <a:spAutoFit/>
          </a:bodyPr>
          <a:lstStyle/>
          <a:p>
            <a:r>
              <a:rPr lang="en-US" b="1" dirty="0">
                <a:latin typeface="HELVETICA LIGHT" panose="020B0403020202020204" pitchFamily="34" charset="0"/>
              </a:rPr>
              <a:t>Supplementary Figure 4</a:t>
            </a:r>
            <a:r>
              <a:rPr lang="en-US" b="1" dirty="0">
                <a:latin typeface="Helvetica Light" panose="020B0403020202020204" pitchFamily="34" charset="0"/>
              </a:rPr>
              <a:t> Correlations between features of the brain that are associated with antipsychotic related cortical thinning.</a:t>
            </a:r>
            <a:r>
              <a:rPr lang="en-CA" dirty="0">
                <a:latin typeface="Helvetica Light" panose="020B0403020202020204" pitchFamily="34" charset="0"/>
              </a:rPr>
              <a:t> Left panel show correlation matrix, </a:t>
            </a:r>
            <a:r>
              <a:rPr lang="en-CA" dirty="0" err="1">
                <a:latin typeface="Helvetica Light" panose="020B0403020202020204" pitchFamily="34" charset="0"/>
              </a:rPr>
              <a:t>colorbar</a:t>
            </a:r>
            <a:r>
              <a:rPr lang="en-CA" dirty="0">
                <a:latin typeface="Helvetica Light" panose="020B0403020202020204" pitchFamily="34" charset="0"/>
              </a:rPr>
              <a:t> indicates Pearson correlation coefficient r. Right panel shows a spring-embedded representation of the correlations. Topographies of serotonin transporter, synaptic density, 5-HT2A, CB1, and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4</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2* </a:t>
            </a:r>
            <a:r>
              <a:rPr lang="en-CA" dirty="0">
                <a:latin typeface="Arial" panose="020B0604020202020204" pitchFamily="34" charset="0"/>
                <a:cs typeface="Arial" panose="020B0604020202020204" pitchFamily="34" charset="0"/>
              </a:rPr>
              <a:t> </a:t>
            </a:r>
            <a:r>
              <a:rPr lang="en-CA" dirty="0">
                <a:latin typeface="Helvetica Light" panose="020B0403020202020204" pitchFamily="34" charset="0"/>
              </a:rPr>
              <a:t>receptors appear clustered, another cluster is formed by functional measures, cortical myelin, cerebral blood flow,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rPr>
              <a:t>-</a:t>
            </a:r>
            <a:r>
              <a:rPr lang="en-CA" dirty="0">
                <a:effectLst/>
              </a:rPr>
              <a:t> </a:t>
            </a:r>
            <a:r>
              <a:rPr lang="en-CA" dirty="0">
                <a:latin typeface="Helvetica Light" panose="020B0403020202020204" pitchFamily="34" charset="0"/>
              </a:rPr>
              <a:t>opioid and 5-HT4 receptors. </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8E2FD659-43FC-F269-29D8-F10DA827FBEE}"/>
              </a:ext>
            </a:extLst>
          </p:cNvPr>
          <p:cNvPicPr>
            <a:picLocks noChangeAspect="1"/>
          </p:cNvPicPr>
          <p:nvPr/>
        </p:nvPicPr>
        <p:blipFill>
          <a:blip r:embed="rId2"/>
          <a:stretch>
            <a:fillRect/>
          </a:stretch>
        </p:blipFill>
        <p:spPr>
          <a:xfrm>
            <a:off x="162339" y="0"/>
            <a:ext cx="5192694" cy="3866395"/>
          </a:xfrm>
          <a:prstGeom prst="rect">
            <a:avLst/>
          </a:prstGeom>
        </p:spPr>
      </p:pic>
      <p:pic>
        <p:nvPicPr>
          <p:cNvPr id="8" name="Picture 7">
            <a:extLst>
              <a:ext uri="{FF2B5EF4-FFF2-40B4-BE49-F238E27FC236}">
                <a16:creationId xmlns:a16="http://schemas.microsoft.com/office/drawing/2014/main" id="{9995E5FB-B45B-D7AC-AB84-2E9967F577BC}"/>
              </a:ext>
            </a:extLst>
          </p:cNvPr>
          <p:cNvPicPr>
            <a:picLocks noChangeAspect="1"/>
          </p:cNvPicPr>
          <p:nvPr/>
        </p:nvPicPr>
        <p:blipFill>
          <a:blip r:embed="rId3"/>
          <a:stretch>
            <a:fillRect/>
          </a:stretch>
        </p:blipFill>
        <p:spPr>
          <a:xfrm>
            <a:off x="5355033" y="-1"/>
            <a:ext cx="4836037" cy="3866395"/>
          </a:xfrm>
          <a:prstGeom prst="rect">
            <a:avLst/>
          </a:prstGeom>
        </p:spPr>
      </p:pic>
    </p:spTree>
    <p:extLst>
      <p:ext uri="{BB962C8B-B14F-4D97-AF65-F5344CB8AC3E}">
        <p14:creationId xmlns:p14="http://schemas.microsoft.com/office/powerpoint/2010/main" val="3052258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F27486F-98D9-4D58-348F-AEC2F098E9F0}"/>
              </a:ext>
            </a:extLst>
          </p:cNvPr>
          <p:cNvGraphicFramePr>
            <a:graphicFrameLocks noGrp="1"/>
          </p:cNvGraphicFramePr>
          <p:nvPr/>
        </p:nvGraphicFramePr>
        <p:xfrm>
          <a:off x="1040987" y="1570981"/>
          <a:ext cx="6154854" cy="4667772"/>
        </p:xfrm>
        <a:graphic>
          <a:graphicData uri="http://schemas.openxmlformats.org/drawingml/2006/table">
            <a:tbl>
              <a:tblPr/>
              <a:tblGrid>
                <a:gridCol w="1997339">
                  <a:extLst>
                    <a:ext uri="{9D8B030D-6E8A-4147-A177-3AD203B41FA5}">
                      <a16:colId xmlns:a16="http://schemas.microsoft.com/office/drawing/2014/main" val="838970192"/>
                    </a:ext>
                  </a:extLst>
                </a:gridCol>
                <a:gridCol w="905029">
                  <a:extLst>
                    <a:ext uri="{9D8B030D-6E8A-4147-A177-3AD203B41FA5}">
                      <a16:colId xmlns:a16="http://schemas.microsoft.com/office/drawing/2014/main" val="3317996612"/>
                    </a:ext>
                  </a:extLst>
                </a:gridCol>
                <a:gridCol w="1134319">
                  <a:extLst>
                    <a:ext uri="{9D8B030D-6E8A-4147-A177-3AD203B41FA5}">
                      <a16:colId xmlns:a16="http://schemas.microsoft.com/office/drawing/2014/main" val="1085651003"/>
                    </a:ext>
                  </a:extLst>
                </a:gridCol>
                <a:gridCol w="1018572">
                  <a:extLst>
                    <a:ext uri="{9D8B030D-6E8A-4147-A177-3AD203B41FA5}">
                      <a16:colId xmlns:a16="http://schemas.microsoft.com/office/drawing/2014/main" val="363013619"/>
                    </a:ext>
                  </a:extLst>
                </a:gridCol>
                <a:gridCol w="1099595">
                  <a:extLst>
                    <a:ext uri="{9D8B030D-6E8A-4147-A177-3AD203B41FA5}">
                      <a16:colId xmlns:a16="http://schemas.microsoft.com/office/drawing/2014/main" val="1488056927"/>
                    </a:ext>
                  </a:extLst>
                </a:gridCol>
              </a:tblGrid>
              <a:tr h="452432">
                <a:tc>
                  <a:txBody>
                    <a:bodyPr/>
                    <a:lstStyle/>
                    <a:p>
                      <a:pPr algn="ctr"/>
                      <a:r>
                        <a:rPr lang="en-CA" sz="1200" b="1">
                          <a:solidFill>
                            <a:srgbClr val="000000"/>
                          </a:solidFill>
                          <a:effectLst/>
                          <a:latin typeface="Helvetica Neue" panose="02000503000000020004" pitchFamily="2" charset="0"/>
                        </a:rPr>
                        <a:t>Covariate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Estimate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Std. Error</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t-value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p-value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589592173"/>
                  </a:ext>
                </a:extLst>
              </a:tr>
              <a:tr h="651060">
                <a:tc>
                  <a:txBody>
                    <a:bodyPr/>
                    <a:lstStyle/>
                    <a:p>
                      <a:pPr algn="ctr"/>
                      <a:r>
                        <a:rPr lang="en-CA" sz="1200" b="1">
                          <a:solidFill>
                            <a:srgbClr val="000000"/>
                          </a:solidFill>
                          <a:effectLst/>
                          <a:latin typeface="Helvetica Neue" panose="02000503000000020004" pitchFamily="2" charset="0"/>
                        </a:rPr>
                        <a:t>Total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2.5E-07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-4.77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0.0000053</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848013"/>
                  </a:ext>
                </a:extLst>
              </a:tr>
              <a:tr h="651060">
                <a:tc>
                  <a:txBody>
                    <a:bodyPr/>
                    <a:lstStyle/>
                    <a:p>
                      <a:pPr algn="ctr"/>
                      <a:r>
                        <a:rPr lang="en-CA" sz="1200" b="1">
                          <a:solidFill>
                            <a:srgbClr val="000000"/>
                          </a:solidFill>
                          <a:effectLst/>
                          <a:latin typeface="Helvetica Neue" panose="02000503000000020004" pitchFamily="2" charset="0"/>
                        </a:rPr>
                        <a:t>Positive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2.6E-07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-4.60</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0.0000106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660245"/>
                  </a:ext>
                </a:extLst>
              </a:tr>
              <a:tr h="651060">
                <a:tc>
                  <a:txBody>
                    <a:bodyPr/>
                    <a:lstStyle/>
                    <a:p>
                      <a:pPr algn="ctr"/>
                      <a:r>
                        <a:rPr lang="en-CA" sz="1200" b="1">
                          <a:solidFill>
                            <a:srgbClr val="000000"/>
                          </a:solidFill>
                          <a:effectLst/>
                          <a:latin typeface="Helvetica Neue" panose="02000503000000020004" pitchFamily="2" charset="0"/>
                        </a:rPr>
                        <a:t>Negative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-4.86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0.0000036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1478519"/>
                  </a:ext>
                </a:extLst>
              </a:tr>
              <a:tr h="452432">
                <a:tc>
                  <a:txBody>
                    <a:bodyPr/>
                    <a:lstStyle/>
                    <a:p>
                      <a:pPr algn="ctr"/>
                      <a:r>
                        <a:rPr lang="en-CA" sz="1200" b="1">
                          <a:solidFill>
                            <a:srgbClr val="000000"/>
                          </a:solidFill>
                          <a:effectLst/>
                          <a:latin typeface="Helvetica Neue" panose="02000503000000020004" pitchFamily="2" charset="0"/>
                        </a:rPr>
                        <a:t>BMI</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-4.30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0.0000347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1531968"/>
                  </a:ext>
                </a:extLst>
              </a:tr>
              <a:tr h="452432">
                <a:tc>
                  <a:txBody>
                    <a:bodyPr/>
                    <a:lstStyle/>
                    <a:p>
                      <a:pPr algn="ctr"/>
                      <a:r>
                        <a:rPr lang="en-CA" sz="1200" b="1">
                          <a:solidFill>
                            <a:srgbClr val="000000"/>
                          </a:solidFill>
                          <a:effectLst/>
                          <a:latin typeface="Helvetica Neue" panose="02000503000000020004" pitchFamily="2" charset="0"/>
                        </a:rPr>
                        <a:t>Hospital days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-1.0E-06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3.1E-07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-3.31</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0.0012269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935946"/>
                  </a:ext>
                </a:extLst>
              </a:tr>
              <a:tr h="452432">
                <a:tc>
                  <a:txBody>
                    <a:bodyPr/>
                    <a:lstStyle/>
                    <a:p>
                      <a:pPr algn="ctr"/>
                      <a:r>
                        <a:rPr lang="en-CA" sz="1200" b="1">
                          <a:solidFill>
                            <a:srgbClr val="000000"/>
                          </a:solidFill>
                          <a:effectLst/>
                          <a:latin typeface="Helvetica Neue" panose="02000503000000020004" pitchFamily="2" charset="0"/>
                        </a:rPr>
                        <a:t>Times admitted</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-3.72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0.0003040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764742"/>
                  </a:ext>
                </a:extLst>
              </a:tr>
              <a:tr h="452432">
                <a:tc>
                  <a:txBody>
                    <a:bodyPr/>
                    <a:lstStyle/>
                    <a:p>
                      <a:pPr algn="ctr"/>
                      <a:r>
                        <a:rPr lang="en-CA" sz="1200" b="1">
                          <a:solidFill>
                            <a:srgbClr val="000000"/>
                          </a:solidFill>
                          <a:effectLst/>
                          <a:latin typeface="Helvetica Neue" panose="02000503000000020004" pitchFamily="2" charset="0"/>
                        </a:rPr>
                        <a:t>GAF</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0.0000688</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888812"/>
                  </a:ext>
                </a:extLst>
              </a:tr>
              <a:tr h="452432">
                <a:tc>
                  <a:txBody>
                    <a:bodyPr/>
                    <a:lstStyle/>
                    <a:p>
                      <a:pPr algn="ctr"/>
                      <a:r>
                        <a:rPr lang="en-CA" sz="1200" b="1">
                          <a:solidFill>
                            <a:srgbClr val="000000"/>
                          </a:solidFill>
                          <a:effectLst/>
                          <a:latin typeface="Helvetica Neue" panose="02000503000000020004" pitchFamily="2" charset="0"/>
                        </a:rPr>
                        <a:t>SOFAS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0.0000532</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77999"/>
                  </a:ext>
                </a:extLst>
              </a:tr>
            </a:tbl>
          </a:graphicData>
        </a:graphic>
      </p:graphicFrame>
      <p:sp>
        <p:nvSpPr>
          <p:cNvPr id="5" name="TextBox 4">
            <a:extLst>
              <a:ext uri="{FF2B5EF4-FFF2-40B4-BE49-F238E27FC236}">
                <a16:creationId xmlns:a16="http://schemas.microsoft.com/office/drawing/2014/main" id="{52C8B470-7AE5-1157-0C99-323D89863ED7}"/>
              </a:ext>
            </a:extLst>
          </p:cNvPr>
          <p:cNvSpPr txBox="1"/>
          <p:nvPr/>
        </p:nvSpPr>
        <p:spPr>
          <a:xfrm>
            <a:off x="748008" y="358284"/>
            <a:ext cx="6740812" cy="1477328"/>
          </a:xfrm>
          <a:prstGeom prst="rect">
            <a:avLst/>
          </a:prstGeom>
          <a:noFill/>
        </p:spPr>
        <p:txBody>
          <a:bodyPr wrap="square" rtlCol="0">
            <a:spAutoFit/>
          </a:bodyPr>
          <a:lstStyle/>
          <a:p>
            <a:r>
              <a:rPr lang="en-CA" dirty="0">
                <a:solidFill>
                  <a:srgbClr val="000000"/>
                </a:solidFill>
                <a:effectLst/>
                <a:latin typeface="Helvetica Neue" panose="02000503000000020004" pitchFamily="2" charset="0"/>
              </a:rPr>
              <a:t>Supplementary table 1 shows the estimate, standard error, t-value and p-value of antipsychotic exposure on average cortical thickness when including one of the covariates at a time in the model.</a:t>
            </a:r>
          </a:p>
          <a:p>
            <a:endParaRPr lang="en-US" dirty="0"/>
          </a:p>
        </p:txBody>
      </p:sp>
      <p:sp>
        <p:nvSpPr>
          <p:cNvPr id="6" name="TextBox 5">
            <a:extLst>
              <a:ext uri="{FF2B5EF4-FFF2-40B4-BE49-F238E27FC236}">
                <a16:creationId xmlns:a16="http://schemas.microsoft.com/office/drawing/2014/main" id="{FBDE3B08-30DE-8E14-94E7-0AD129014407}"/>
              </a:ext>
            </a:extLst>
          </p:cNvPr>
          <p:cNvSpPr txBox="1"/>
          <p:nvPr/>
        </p:nvSpPr>
        <p:spPr>
          <a:xfrm>
            <a:off x="1122744" y="6331352"/>
            <a:ext cx="4609660" cy="461665"/>
          </a:xfrm>
          <a:prstGeom prst="rect">
            <a:avLst/>
          </a:prstGeom>
          <a:noFill/>
        </p:spPr>
        <p:txBody>
          <a:bodyPr wrap="none" rtlCol="0">
            <a:spAutoFit/>
          </a:bodyPr>
          <a:lstStyle/>
          <a:p>
            <a:r>
              <a:rPr lang="en-US" sz="1200" dirty="0"/>
              <a:t>BMI=Body Mass Index,</a:t>
            </a:r>
            <a:r>
              <a:rPr lang="en-CA" sz="1200" b="0" i="0" u="none" strike="noStrike" dirty="0">
                <a:solidFill>
                  <a:srgbClr val="000000"/>
                </a:solidFill>
                <a:effectLst/>
                <a:latin typeface="Arial" panose="020B0604020202020204" pitchFamily="34" charset="0"/>
              </a:rPr>
              <a:t> GAF=Global Assessment of Functioning, </a:t>
            </a:r>
          </a:p>
          <a:p>
            <a:r>
              <a:rPr lang="en-CA" sz="1200" b="0" i="0" u="none" strike="noStrike" dirty="0">
                <a:solidFill>
                  <a:srgbClr val="000000"/>
                </a:solidFill>
                <a:effectLst/>
                <a:latin typeface="Arial" panose="020B0604020202020204" pitchFamily="34" charset="0"/>
              </a:rPr>
              <a:t>SOFAS=Social and Occupational Functioning Assessment Scale</a:t>
            </a:r>
            <a:r>
              <a:rPr lang="en-US" sz="1200" dirty="0"/>
              <a:t> </a:t>
            </a:r>
          </a:p>
        </p:txBody>
      </p:sp>
    </p:spTree>
    <p:extLst>
      <p:ext uri="{BB962C8B-B14F-4D97-AF65-F5344CB8AC3E}">
        <p14:creationId xmlns:p14="http://schemas.microsoft.com/office/powerpoint/2010/main" val="2360473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3849668-625E-A944-24CC-293AA9A5B427}"/>
              </a:ext>
            </a:extLst>
          </p:cNvPr>
          <p:cNvGraphicFramePr>
            <a:graphicFrameLocks noGrp="1"/>
          </p:cNvGraphicFramePr>
          <p:nvPr>
            <p:extLst>
              <p:ext uri="{D42A27DB-BD31-4B8C-83A1-F6EECF244321}">
                <p14:modId xmlns:p14="http://schemas.microsoft.com/office/powerpoint/2010/main" val="422726685"/>
              </p:ext>
            </p:extLst>
          </p:nvPr>
        </p:nvGraphicFramePr>
        <p:xfrm>
          <a:off x="311427" y="1073427"/>
          <a:ext cx="9978885" cy="5784579"/>
        </p:xfrm>
        <a:graphic>
          <a:graphicData uri="http://schemas.openxmlformats.org/drawingml/2006/table">
            <a:tbl>
              <a:tblPr/>
              <a:tblGrid>
                <a:gridCol w="2294360">
                  <a:extLst>
                    <a:ext uri="{9D8B030D-6E8A-4147-A177-3AD203B41FA5}">
                      <a16:colId xmlns:a16="http://schemas.microsoft.com/office/drawing/2014/main" val="2507255791"/>
                    </a:ext>
                  </a:extLst>
                </a:gridCol>
                <a:gridCol w="927172">
                  <a:extLst>
                    <a:ext uri="{9D8B030D-6E8A-4147-A177-3AD203B41FA5}">
                      <a16:colId xmlns:a16="http://schemas.microsoft.com/office/drawing/2014/main" val="699789419"/>
                    </a:ext>
                  </a:extLst>
                </a:gridCol>
                <a:gridCol w="1414333">
                  <a:extLst>
                    <a:ext uri="{9D8B030D-6E8A-4147-A177-3AD203B41FA5}">
                      <a16:colId xmlns:a16="http://schemas.microsoft.com/office/drawing/2014/main" val="872452323"/>
                    </a:ext>
                  </a:extLst>
                </a:gridCol>
                <a:gridCol w="1760056">
                  <a:extLst>
                    <a:ext uri="{9D8B030D-6E8A-4147-A177-3AD203B41FA5}">
                      <a16:colId xmlns:a16="http://schemas.microsoft.com/office/drawing/2014/main" val="2179185136"/>
                    </a:ext>
                  </a:extLst>
                </a:gridCol>
                <a:gridCol w="1791482">
                  <a:extLst>
                    <a:ext uri="{9D8B030D-6E8A-4147-A177-3AD203B41FA5}">
                      <a16:colId xmlns:a16="http://schemas.microsoft.com/office/drawing/2014/main" val="2118931416"/>
                    </a:ext>
                  </a:extLst>
                </a:gridCol>
                <a:gridCol w="1791482">
                  <a:extLst>
                    <a:ext uri="{9D8B030D-6E8A-4147-A177-3AD203B41FA5}">
                      <a16:colId xmlns:a16="http://schemas.microsoft.com/office/drawing/2014/main" val="1421045032"/>
                    </a:ext>
                  </a:extLst>
                </a:gridCol>
              </a:tblGrid>
              <a:tr h="161213">
                <a:tc>
                  <a:txBody>
                    <a:bodyPr/>
                    <a:lstStyle/>
                    <a:p>
                      <a:r>
                        <a:rPr lang="en-CA" sz="900" b="1">
                          <a:solidFill>
                            <a:srgbClr val="000000"/>
                          </a:solidFill>
                          <a:effectLst/>
                          <a:latin typeface="Helvetica Neue" panose="02000503000000020004" pitchFamily="2" charset="0"/>
                        </a:rPr>
                        <a:t>source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class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target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rho</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pspin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fdr_corrected_p_value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634374531"/>
                  </a:ext>
                </a:extLst>
              </a:tr>
              <a:tr h="210399">
                <a:tc>
                  <a:txBody>
                    <a:bodyPr/>
                    <a:lstStyle/>
                    <a:p>
                      <a:r>
                        <a:rPr lang="en-CA" sz="900" b="1">
                          <a:solidFill>
                            <a:srgbClr val="000000"/>
                          </a:solidFill>
                          <a:effectLst/>
                          <a:latin typeface="Helvetica Neue" panose="02000503000000020004" pitchFamily="2" charset="0"/>
                        </a:rPr>
                        <a:t>kaller2017_sch23390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-0.13611309816019400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0.2522747725227480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0.31534346565343500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2803340"/>
                  </a:ext>
                </a:extLst>
              </a:tr>
              <a:tr h="210399">
                <a:tc>
                  <a:txBody>
                    <a:bodyPr/>
                    <a:lstStyle/>
                    <a:p>
                      <a:r>
                        <a:rPr lang="en-CA" sz="900" b="1">
                          <a:solidFill>
                            <a:srgbClr val="000000"/>
                          </a:solidFill>
                          <a:effectLst/>
                          <a:latin typeface="Helvetica Neue" panose="02000503000000020004" pitchFamily="2" charset="0"/>
                        </a:rPr>
                        <a:t>jaworska2020_fallypride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-0.15145839192235800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0.1648835116488350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0.21506544997674100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53562828"/>
                  </a:ext>
                </a:extLst>
              </a:tr>
              <a:tr h="210399">
                <a:tc>
                  <a:txBody>
                    <a:bodyPr/>
                    <a:lstStyle/>
                    <a:p>
                      <a:r>
                        <a:rPr lang="en-CA" sz="900" b="1">
                          <a:solidFill>
                            <a:srgbClr val="000000"/>
                          </a:solidFill>
                          <a:effectLst/>
                          <a:latin typeface="Helvetica Neue" panose="02000503000000020004" pitchFamily="2" charset="0"/>
                        </a:rPr>
                        <a:t>beliveau2017_dasb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-0.4041914204738630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0.0017998200179982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8381790"/>
                  </a:ext>
                </a:extLst>
              </a:tr>
              <a:tr h="210399">
                <a:tc>
                  <a:txBody>
                    <a:bodyPr/>
                    <a:lstStyle/>
                    <a:p>
                      <a:r>
                        <a:rPr lang="en-CA" sz="900" b="1">
                          <a:solidFill>
                            <a:srgbClr val="000000"/>
                          </a:solidFill>
                          <a:effectLst/>
                          <a:latin typeface="Helvetica Neue" panose="02000503000000020004" pitchFamily="2" charset="0"/>
                        </a:rPr>
                        <a:t>savli2012_way100635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-0.2230886044601000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0.06729327067293270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0.1062525326414730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20701750"/>
                  </a:ext>
                </a:extLst>
              </a:tr>
              <a:tr h="161213">
                <a:tc>
                  <a:txBody>
                    <a:bodyPr/>
                    <a:lstStyle/>
                    <a:p>
                      <a:r>
                        <a:rPr lang="en-CA" sz="900" b="1">
                          <a:solidFill>
                            <a:srgbClr val="000000"/>
                          </a:solidFill>
                          <a:effectLst/>
                          <a:latin typeface="Helvetica Neue" panose="02000503000000020004" pitchFamily="2" charset="0"/>
                        </a:rPr>
                        <a:t>beliveau2017_az10419369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0.19896995442264000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0.1095890410958900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0.14943960149439600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3180667"/>
                  </a:ext>
                </a:extLst>
              </a:tr>
              <a:tr h="161213">
                <a:tc>
                  <a:txBody>
                    <a:bodyPr/>
                    <a:lstStyle/>
                    <a:p>
                      <a:r>
                        <a:rPr lang="en-CA" sz="900" b="1">
                          <a:solidFill>
                            <a:srgbClr val="000000"/>
                          </a:solidFill>
                          <a:effectLst/>
                          <a:latin typeface="Helvetica Neue" panose="02000503000000020004" pitchFamily="2" charset="0"/>
                        </a:rPr>
                        <a:t>beliveau2017_cimbi36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5-HT2A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0.377865933841217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3751954"/>
                  </a:ext>
                </a:extLst>
              </a:tr>
              <a:tr h="161213">
                <a:tc>
                  <a:txBody>
                    <a:bodyPr/>
                    <a:lstStyle/>
                    <a:p>
                      <a:r>
                        <a:rPr lang="en-CA" sz="900" b="1">
                          <a:solidFill>
                            <a:srgbClr val="000000"/>
                          </a:solidFill>
                          <a:effectLst/>
                          <a:latin typeface="Helvetica Neue" panose="02000503000000020004" pitchFamily="2" charset="0"/>
                        </a:rPr>
                        <a:t>beliveau2017_sb207145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0.27514812603014100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0.018998100189981000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0.03562143785621440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03327908"/>
                  </a:ext>
                </a:extLst>
              </a:tr>
              <a:tr h="161213">
                <a:tc>
                  <a:txBody>
                    <a:bodyPr/>
                    <a:lstStyle/>
                    <a:p>
                      <a:r>
                        <a:rPr lang="en-CA" sz="900" b="1">
                          <a:solidFill>
                            <a:srgbClr val="000000"/>
                          </a:solidFill>
                          <a:effectLst/>
                          <a:latin typeface="Helvetica Neue" panose="02000503000000020004" pitchFamily="2" charset="0"/>
                        </a:rPr>
                        <a:t>radnakrishnan2018_gsk215083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0.06486864703669620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0.593040695930407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0.6354007456397220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172087"/>
                  </a:ext>
                </a:extLst>
              </a:tr>
              <a:tr h="210399">
                <a:tc>
                  <a:txBody>
                    <a:bodyPr/>
                    <a:lstStyle/>
                    <a:p>
                      <a:r>
                        <a:rPr lang="en-CA" sz="900" b="1">
                          <a:solidFill>
                            <a:srgbClr val="000000"/>
                          </a:solidFill>
                          <a:effectLst/>
                          <a:latin typeface="Helvetica Neue" panose="02000503000000020004" pitchFamily="2" charset="0"/>
                        </a:rPr>
                        <a:t>tuominen_feobv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vAChT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-0.321011588836917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0.006299370062993700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0.017180100171801000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2730686"/>
                  </a:ext>
                </a:extLst>
              </a:tr>
              <a:tr h="210399">
                <a:tc>
                  <a:txBody>
                    <a:bodyPr/>
                    <a:lstStyle/>
                    <a:p>
                      <a:r>
                        <a:rPr lang="en-CA" sz="900" b="1">
                          <a:solidFill>
                            <a:srgbClr val="000000"/>
                          </a:solidFill>
                          <a:effectLst/>
                          <a:latin typeface="Helvetica Neue" panose="02000503000000020004" pitchFamily="2" charset="0"/>
                        </a:rPr>
                        <a:t>hillmer2016_flubatine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$\alpha4 \beta2*$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0.3662865373866890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0.004899510048995100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02083269"/>
                  </a:ext>
                </a:extLst>
              </a:tr>
              <a:tr h="161213">
                <a:tc>
                  <a:txBody>
                    <a:bodyPr/>
                    <a:lstStyle/>
                    <a:p>
                      <a:r>
                        <a:rPr lang="en-CA" sz="900" b="1">
                          <a:solidFill>
                            <a:srgbClr val="000000"/>
                          </a:solidFill>
                          <a:effectLst/>
                          <a:latin typeface="Helvetica Neue" panose="02000503000000020004" pitchFamily="2" charset="0"/>
                        </a:rPr>
                        <a:t>naganawa2020_lsn3172176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0.18914965240899800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0.0948905109489051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0.13555787278415000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54882746"/>
                  </a:ext>
                </a:extLst>
              </a:tr>
              <a:tr h="161213">
                <a:tc>
                  <a:txBody>
                    <a:bodyPr/>
                    <a:lstStyle/>
                    <a:p>
                      <a:r>
                        <a:rPr lang="en-CA" sz="900" b="1">
                          <a:solidFill>
                            <a:srgbClr val="000000"/>
                          </a:solidFill>
                          <a:effectLst/>
                          <a:latin typeface="Helvetica Neue" panose="02000503000000020004" pitchFamily="2" charset="0"/>
                        </a:rPr>
                        <a:t>dubois2015_abp688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mGluR5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0.11861066017734100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0.32836716328367200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0.39404059594040600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2764025"/>
                  </a:ext>
                </a:extLst>
              </a:tr>
              <a:tr h="161213">
                <a:tc>
                  <a:txBody>
                    <a:bodyPr/>
                    <a:lstStyle/>
                    <a:p>
                      <a:r>
                        <a:rPr lang="en-CA" sz="900" b="1">
                          <a:solidFill>
                            <a:srgbClr val="000000"/>
                          </a:solidFill>
                          <a:effectLst/>
                          <a:latin typeface="Helvetica Neue" panose="02000503000000020004" pitchFamily="2" charset="0"/>
                        </a:rPr>
                        <a:t>laurikainen2018_fmpepd2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Cannabinoid 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0.45584978842246300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0.000999900009999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065563"/>
                  </a:ext>
                </a:extLst>
              </a:tr>
              <a:tr h="161213">
                <a:tc>
                  <a:txBody>
                    <a:bodyPr/>
                    <a:lstStyle/>
                    <a:p>
                      <a:r>
                        <a:rPr lang="en-CA" sz="900" b="1">
                          <a:solidFill>
                            <a:srgbClr val="000000"/>
                          </a:solidFill>
                          <a:effectLst/>
                          <a:latin typeface="Helvetica Neue" panose="02000503000000020004" pitchFamily="2" charset="0"/>
                        </a:rPr>
                        <a:t>kantonen2020_carfentanil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$\mu$-opiod</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0.308922119988958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0.014698530146985300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8108643"/>
                  </a:ext>
                </a:extLst>
              </a:tr>
              <a:tr h="161213">
                <a:tc>
                  <a:txBody>
                    <a:bodyPr/>
                    <a:lstStyle/>
                    <a:p>
                      <a:r>
                        <a:rPr lang="en-CA" sz="900" b="1">
                          <a:solidFill>
                            <a:srgbClr val="000000"/>
                          </a:solidFill>
                          <a:effectLst/>
                          <a:latin typeface="Helvetica Neue" panose="02000503000000020004" pitchFamily="2" charset="0"/>
                        </a:rPr>
                        <a:t>gallezot2017_gsk189254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Histamine 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0.07465882818090720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0.5506449355064490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0.611827706118277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0636691"/>
                  </a:ext>
                </a:extLst>
              </a:tr>
              <a:tr h="210399">
                <a:tc>
                  <a:txBody>
                    <a:bodyPr/>
                    <a:lstStyle/>
                    <a:p>
                      <a:r>
                        <a:rPr lang="en-CA" sz="900" b="1">
                          <a:solidFill>
                            <a:srgbClr val="000000"/>
                          </a:solidFill>
                          <a:effectLst/>
                          <a:latin typeface="Helvetica Neue" panose="02000503000000020004" pitchFamily="2" charset="0"/>
                        </a:rPr>
                        <a:t>margulies2016_fcgradient01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Functional Gradient</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0.4736608549761900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9.99900009999E-05</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0.0029997000299970000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9828879"/>
                  </a:ext>
                </a:extLst>
              </a:tr>
              <a:tr h="210399">
                <a:tc>
                  <a:txBody>
                    <a:bodyPr/>
                    <a:lstStyle/>
                    <a:p>
                      <a:r>
                        <a:rPr lang="en-CA" sz="900" b="1">
                          <a:solidFill>
                            <a:srgbClr val="000000"/>
                          </a:solidFill>
                          <a:effectLst/>
                          <a:latin typeface="Helvetica Neue" panose="02000503000000020004" pitchFamily="2" charset="0"/>
                        </a:rPr>
                        <a:t>hcps1200_megalpha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-0.39369935598264800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0.0016998300169983000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7122213"/>
                  </a:ext>
                </a:extLst>
              </a:tr>
              <a:tr h="161213">
                <a:tc>
                  <a:txBody>
                    <a:bodyPr/>
                    <a:lstStyle/>
                    <a:p>
                      <a:r>
                        <a:rPr lang="en-CA" sz="900" b="1">
                          <a:solidFill>
                            <a:srgbClr val="000000"/>
                          </a:solidFill>
                          <a:effectLst/>
                          <a:latin typeface="Helvetica Neue" panose="02000503000000020004" pitchFamily="2" charset="0"/>
                        </a:rPr>
                        <a:t>hcps1200_megbeta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Beta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0.21379662504879700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0.0842915708429157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0.12643735626437400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586423"/>
                  </a:ext>
                </a:extLst>
              </a:tr>
              <a:tr h="161213">
                <a:tc>
                  <a:txBody>
                    <a:bodyPr/>
                    <a:lstStyle/>
                    <a:p>
                      <a:r>
                        <a:rPr lang="en-CA" sz="900" b="1">
                          <a:solidFill>
                            <a:srgbClr val="000000"/>
                          </a:solidFill>
                          <a:effectLst/>
                          <a:latin typeface="Helvetica Neue" panose="02000503000000020004" pitchFamily="2" charset="0"/>
                        </a:rPr>
                        <a:t>hcps1200_megdelta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Delta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0.28439367925684500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0.014298570142985700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8500117"/>
                  </a:ext>
                </a:extLst>
              </a:tr>
              <a:tr h="210399">
                <a:tc>
                  <a:txBody>
                    <a:bodyPr/>
                    <a:lstStyle/>
                    <a:p>
                      <a:r>
                        <a:rPr lang="en-CA" sz="900" b="1">
                          <a:solidFill>
                            <a:srgbClr val="000000"/>
                          </a:solidFill>
                          <a:effectLst/>
                          <a:latin typeface="Helvetica Neue" panose="02000503000000020004" pitchFamily="2" charset="0"/>
                        </a:rPr>
                        <a:t>hcps1200_meggamma1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Low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0.4230748599315880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0.0005999400059994000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400990"/>
                  </a:ext>
                </a:extLst>
              </a:tr>
              <a:tr h="210399">
                <a:tc>
                  <a:txBody>
                    <a:bodyPr/>
                    <a:lstStyle/>
                    <a:p>
                      <a:r>
                        <a:rPr lang="en-CA" sz="900" b="1">
                          <a:solidFill>
                            <a:srgbClr val="000000"/>
                          </a:solidFill>
                          <a:effectLst/>
                          <a:latin typeface="Helvetica Neue" panose="02000503000000020004" pitchFamily="2" charset="0"/>
                        </a:rPr>
                        <a:t>hcps1200_meggamma2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High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0.25983323129290300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0.0212978702129787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0.037584476846433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7831320"/>
                  </a:ext>
                </a:extLst>
              </a:tr>
              <a:tr h="161213">
                <a:tc>
                  <a:txBody>
                    <a:bodyPr/>
                    <a:lstStyle/>
                    <a:p>
                      <a:r>
                        <a:rPr lang="en-CA" sz="900" b="1">
                          <a:solidFill>
                            <a:srgbClr val="000000"/>
                          </a:solidFill>
                          <a:effectLst/>
                          <a:latin typeface="Helvetica Neue" panose="02000503000000020004" pitchFamily="2" charset="0"/>
                        </a:rPr>
                        <a:t>hcps1200_megtheta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Theta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0.3769190538769740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0.004999500049995000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5151087"/>
                  </a:ext>
                </a:extLst>
              </a:tr>
              <a:tr h="210399">
                <a:tc>
                  <a:txBody>
                    <a:bodyPr/>
                    <a:lstStyle/>
                    <a:p>
                      <a:r>
                        <a:rPr lang="en-CA" sz="900" b="1">
                          <a:solidFill>
                            <a:srgbClr val="000000"/>
                          </a:solidFill>
                          <a:effectLst/>
                          <a:latin typeface="Helvetica Neue" panose="02000503000000020004" pitchFamily="2" charset="0"/>
                        </a:rPr>
                        <a:t>hcps1200_megtimescale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Intrinsic 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0.3007630887583380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0.008599140085991400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0.021497850214978500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1504514"/>
                  </a:ext>
                </a:extLst>
              </a:tr>
              <a:tr h="210399">
                <a:tc>
                  <a:txBody>
                    <a:bodyPr/>
                    <a:lstStyle/>
                    <a:p>
                      <a:r>
                        <a:rPr lang="en-CA" sz="900" b="1">
                          <a:solidFill>
                            <a:srgbClr val="000000"/>
                          </a:solidFill>
                          <a:effectLst/>
                          <a:latin typeface="Helvetica Neue" panose="02000503000000020004" pitchFamily="2" charset="0"/>
                        </a:rPr>
                        <a:t>finnema2016_ucbj</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Synaptic Vesicles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0.30075589867662100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0.009499050094990500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0.021920884834593500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4690329"/>
                  </a:ext>
                </a:extLst>
              </a:tr>
              <a:tr h="210399">
                <a:tc>
                  <a:txBody>
                    <a:bodyPr/>
                    <a:lstStyle/>
                    <a:p>
                      <a:r>
                        <a:rPr lang="en-CA" sz="900" b="1">
                          <a:solidFill>
                            <a:srgbClr val="000000"/>
                          </a:solidFill>
                          <a:effectLst/>
                          <a:latin typeface="Helvetica Neue" panose="02000503000000020004" pitchFamily="2" charset="0"/>
                        </a:rPr>
                        <a:t>hcps1200_thickness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Cortical 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0.09457914724924790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0.42295770422957700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0.4880281202648970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4870342"/>
                  </a:ext>
                </a:extLst>
              </a:tr>
              <a:tr h="210399">
                <a:tc>
                  <a:txBody>
                    <a:bodyPr/>
                    <a:lstStyle/>
                    <a:p>
                      <a:r>
                        <a:rPr lang="en-CA" sz="900" b="1">
                          <a:solidFill>
                            <a:srgbClr val="000000"/>
                          </a:solidFill>
                          <a:effectLst/>
                          <a:latin typeface="Helvetica Neue" panose="02000503000000020004" pitchFamily="2" charset="0"/>
                        </a:rPr>
                        <a:t>hcps1200_myelinmap</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T1/T2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-0.34840135738894000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0.0038996100389961000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0.014623537646235400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3578647"/>
                  </a:ext>
                </a:extLst>
              </a:tr>
              <a:tr h="161213">
                <a:tc>
                  <a:txBody>
                    <a:bodyPr/>
                    <a:lstStyle/>
                    <a:p>
                      <a:r>
                        <a:rPr lang="en-CA" sz="900" b="1">
                          <a:solidFill>
                            <a:srgbClr val="000000"/>
                          </a:solidFill>
                          <a:effectLst/>
                          <a:latin typeface="Helvetica Neue" panose="02000503000000020004" pitchFamily="2" charset="0"/>
                        </a:rPr>
                        <a:t>raichle_cbf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0.009795333069901100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490918"/>
                  </a:ext>
                </a:extLst>
              </a:tr>
              <a:tr h="210399">
                <a:tc>
                  <a:txBody>
                    <a:bodyPr/>
                    <a:lstStyle/>
                    <a:p>
                      <a:r>
                        <a:rPr lang="en-CA" sz="900" b="1">
                          <a:solidFill>
                            <a:srgbClr val="000000"/>
                          </a:solidFill>
                          <a:effectLst/>
                          <a:latin typeface="Helvetica Neue" panose="02000503000000020004" pitchFamily="2" charset="0"/>
                        </a:rPr>
                        <a:t>raichle_cbv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-0.37187655201844700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6994000"/>
                  </a:ext>
                </a:extLst>
              </a:tr>
              <a:tr h="210399">
                <a:tc>
                  <a:txBody>
                    <a:bodyPr/>
                    <a:lstStyle/>
                    <a:p>
                      <a:r>
                        <a:rPr lang="en-CA" sz="900" b="1">
                          <a:solidFill>
                            <a:srgbClr val="000000"/>
                          </a:solidFill>
                          <a:effectLst/>
                          <a:latin typeface="Helvetica Neue" panose="02000503000000020004" pitchFamily="2" charset="0"/>
                        </a:rPr>
                        <a:t>raichle_cmr02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$CMRO_2$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-0.014991231074433000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0.9032096790320970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5002128"/>
                  </a:ext>
                </a:extLst>
              </a:tr>
              <a:tr h="161213">
                <a:tc>
                  <a:txBody>
                    <a:bodyPr/>
                    <a:lstStyle/>
                    <a:p>
                      <a:r>
                        <a:rPr lang="en-CA" sz="900" b="1">
                          <a:solidFill>
                            <a:srgbClr val="000000"/>
                          </a:solidFill>
                          <a:effectLst/>
                          <a:latin typeface="Helvetica Neue" panose="02000503000000020004" pitchFamily="2" charset="0"/>
                        </a:rPr>
                        <a:t>raichle_cmruglu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0.26999789426642900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0.022897710228977100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0.038162850381628500</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7800045"/>
                  </a:ext>
                </a:extLst>
              </a:tr>
            </a:tbl>
          </a:graphicData>
        </a:graphic>
      </p:graphicFrame>
      <p:sp>
        <p:nvSpPr>
          <p:cNvPr id="6" name="TextBox 5">
            <a:extLst>
              <a:ext uri="{FF2B5EF4-FFF2-40B4-BE49-F238E27FC236}">
                <a16:creationId xmlns:a16="http://schemas.microsoft.com/office/drawing/2014/main" id="{47CA84E2-F0E2-3FA8-0D3B-FB5E75C6B68A}"/>
              </a:ext>
            </a:extLst>
          </p:cNvPr>
          <p:cNvSpPr txBox="1"/>
          <p:nvPr/>
        </p:nvSpPr>
        <p:spPr>
          <a:xfrm>
            <a:off x="1341783" y="0"/>
            <a:ext cx="8020878"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2</a:t>
            </a:r>
            <a:r>
              <a:rPr lang="en-CA" dirty="0">
                <a:solidFill>
                  <a:srgbClr val="000000"/>
                </a:solidFill>
                <a:effectLst/>
                <a:latin typeface="Helvetica Neue" panose="02000503000000020004" pitchFamily="2" charset="0"/>
              </a:rPr>
              <a:t> shows correlations between antipsychotic related cortical thinning and normative features of the brain in the discovery sample (same data as in figure 2)</a:t>
            </a:r>
          </a:p>
        </p:txBody>
      </p:sp>
    </p:spTree>
    <p:extLst>
      <p:ext uri="{BB962C8B-B14F-4D97-AF65-F5344CB8AC3E}">
        <p14:creationId xmlns:p14="http://schemas.microsoft.com/office/powerpoint/2010/main" val="390269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0358097-8BF9-9643-521B-77589FF9D26D}"/>
              </a:ext>
            </a:extLst>
          </p:cNvPr>
          <p:cNvGraphicFramePr>
            <a:graphicFrameLocks noGrp="1"/>
          </p:cNvGraphicFramePr>
          <p:nvPr>
            <p:extLst>
              <p:ext uri="{D42A27DB-BD31-4B8C-83A1-F6EECF244321}">
                <p14:modId xmlns:p14="http://schemas.microsoft.com/office/powerpoint/2010/main" val="2153396917"/>
              </p:ext>
            </p:extLst>
          </p:nvPr>
        </p:nvGraphicFramePr>
        <p:xfrm>
          <a:off x="1353488" y="1944895"/>
          <a:ext cx="6955624" cy="4495662"/>
        </p:xfrm>
        <a:graphic>
          <a:graphicData uri="http://schemas.openxmlformats.org/drawingml/2006/table">
            <a:tbl>
              <a:tblPr/>
              <a:tblGrid>
                <a:gridCol w="1703093">
                  <a:extLst>
                    <a:ext uri="{9D8B030D-6E8A-4147-A177-3AD203B41FA5}">
                      <a16:colId xmlns:a16="http://schemas.microsoft.com/office/drawing/2014/main" val="1604952396"/>
                    </a:ext>
                  </a:extLst>
                </a:gridCol>
                <a:gridCol w="716254">
                  <a:extLst>
                    <a:ext uri="{9D8B030D-6E8A-4147-A177-3AD203B41FA5}">
                      <a16:colId xmlns:a16="http://schemas.microsoft.com/office/drawing/2014/main" val="2987269590"/>
                    </a:ext>
                  </a:extLst>
                </a:gridCol>
                <a:gridCol w="1034590">
                  <a:extLst>
                    <a:ext uri="{9D8B030D-6E8A-4147-A177-3AD203B41FA5}">
                      <a16:colId xmlns:a16="http://schemas.microsoft.com/office/drawing/2014/main" val="725229253"/>
                    </a:ext>
                  </a:extLst>
                </a:gridCol>
                <a:gridCol w="1782677">
                  <a:extLst>
                    <a:ext uri="{9D8B030D-6E8A-4147-A177-3AD203B41FA5}">
                      <a16:colId xmlns:a16="http://schemas.microsoft.com/office/drawing/2014/main" val="734441010"/>
                    </a:ext>
                  </a:extLst>
                </a:gridCol>
                <a:gridCol w="1719010">
                  <a:extLst>
                    <a:ext uri="{9D8B030D-6E8A-4147-A177-3AD203B41FA5}">
                      <a16:colId xmlns:a16="http://schemas.microsoft.com/office/drawing/2014/main" val="3959540496"/>
                    </a:ext>
                  </a:extLst>
                </a:gridCol>
              </a:tblGrid>
              <a:tr h="410517">
                <a:tc>
                  <a:txBody>
                    <a:bodyPr/>
                    <a:lstStyle/>
                    <a:p>
                      <a:r>
                        <a:rPr lang="en-CA" sz="1100" b="1" dirty="0">
                          <a:solidFill>
                            <a:srgbClr val="000000"/>
                          </a:solidFill>
                          <a:effectLst/>
                          <a:latin typeface="Helvetica Neue" panose="02000503000000020004" pitchFamily="2" charset="0"/>
                        </a:rPr>
                        <a:t>source</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class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target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rho</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pspin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607841643"/>
                  </a:ext>
                </a:extLst>
              </a:tr>
              <a:tr h="770971">
                <a:tc>
                  <a:txBody>
                    <a:bodyPr/>
                    <a:lstStyle/>
                    <a:p>
                      <a:r>
                        <a:rPr lang="en-CA" sz="1100" b="1">
                          <a:solidFill>
                            <a:srgbClr val="000000"/>
                          </a:solidFill>
                          <a:effectLst/>
                          <a:latin typeface="Helvetica Neue" panose="02000503000000020004" pitchFamily="2" charset="0"/>
                        </a:rPr>
                        <a:t>sandiego2015_flb457</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dopamine</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D2</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-5.79697230025378E-05</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0.9996000399960000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2968787"/>
                  </a:ext>
                </a:extLst>
              </a:tr>
              <a:tr h="770971">
                <a:tc>
                  <a:txBody>
                    <a:bodyPr/>
                    <a:lstStyle/>
                    <a:p>
                      <a:r>
                        <a:rPr lang="en-CA" sz="1100" b="1" dirty="0">
                          <a:solidFill>
                            <a:srgbClr val="000000"/>
                          </a:solidFill>
                          <a:effectLst/>
                          <a:latin typeface="Helvetica Neue" panose="02000503000000020004" pitchFamily="2" charset="0"/>
                        </a:rPr>
                        <a:t>fazio2016_madam</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-0.34088637208110100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0.0040995900409959</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5228988"/>
                  </a:ext>
                </a:extLst>
              </a:tr>
              <a:tr h="770971">
                <a:tc>
                  <a:txBody>
                    <a:bodyPr/>
                    <a:lstStyle/>
                    <a:p>
                      <a:r>
                        <a:rPr lang="en-CA" sz="1100" b="1">
                          <a:solidFill>
                            <a:srgbClr val="000000"/>
                          </a:solidFill>
                          <a:effectLst/>
                          <a:latin typeface="Helvetica Neue" panose="02000503000000020004" pitchFamily="2" charset="0"/>
                        </a:rPr>
                        <a:t>beliveau2017_cumi101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-0.031009435680068000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0.7922207779222080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983944"/>
                  </a:ext>
                </a:extLst>
              </a:tr>
              <a:tr h="590744">
                <a:tc>
                  <a:txBody>
                    <a:bodyPr/>
                    <a:lstStyle/>
                    <a:p>
                      <a:r>
                        <a:rPr lang="en-CA" sz="1100" b="1">
                          <a:solidFill>
                            <a:srgbClr val="000000"/>
                          </a:solidFill>
                          <a:effectLst/>
                          <a:latin typeface="Helvetica Neue" panose="02000503000000020004" pitchFamily="2" charset="0"/>
                        </a:rPr>
                        <a:t>savli2012_p943</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5-HT1B</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0.17632035708924800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0.138986101389861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625506"/>
                  </a:ext>
                </a:extLst>
              </a:tr>
              <a:tr h="590744">
                <a:tc>
                  <a:txBody>
                    <a:bodyPr/>
                    <a:lstStyle/>
                    <a:p>
                      <a:r>
                        <a:rPr lang="en-CA" sz="1100" b="1">
                          <a:solidFill>
                            <a:srgbClr val="000000"/>
                          </a:solidFill>
                          <a:effectLst/>
                          <a:latin typeface="Helvetica Neue" panose="02000503000000020004" pitchFamily="2" charset="0"/>
                        </a:rPr>
                        <a:t>savli2012_altanserin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5-HT2A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0.036385225482637400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0.7381261873812620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858419"/>
                  </a:ext>
                </a:extLst>
              </a:tr>
              <a:tr h="590744">
                <a:tc>
                  <a:txBody>
                    <a:bodyPr/>
                    <a:lstStyle/>
                    <a:p>
                      <a:r>
                        <a:rPr lang="en-CA" sz="1100" b="1">
                          <a:solidFill>
                            <a:srgbClr val="000000"/>
                          </a:solidFill>
                          <a:effectLst/>
                          <a:latin typeface="Helvetica Neue" panose="02000503000000020004" pitchFamily="2" charset="0"/>
                        </a:rPr>
                        <a:t>normandin2015_omar</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various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Cannabinoid 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0.34450355205267800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dirty="0">
                          <a:solidFill>
                            <a:srgbClr val="000000"/>
                          </a:solidFill>
                          <a:effectLst/>
                          <a:latin typeface="Helvetica Neue" panose="02000503000000020004" pitchFamily="2" charset="0"/>
                        </a:rPr>
                        <a:t>0.005099490050994900</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64473"/>
                  </a:ext>
                </a:extLst>
              </a:tr>
            </a:tbl>
          </a:graphicData>
        </a:graphic>
      </p:graphicFrame>
      <p:sp>
        <p:nvSpPr>
          <p:cNvPr id="6" name="TextBox 5">
            <a:extLst>
              <a:ext uri="{FF2B5EF4-FFF2-40B4-BE49-F238E27FC236}">
                <a16:creationId xmlns:a16="http://schemas.microsoft.com/office/drawing/2014/main" id="{9012231F-65B4-D1FB-1F15-1C21FDB28125}"/>
              </a:ext>
            </a:extLst>
          </p:cNvPr>
          <p:cNvSpPr txBox="1"/>
          <p:nvPr/>
        </p:nvSpPr>
        <p:spPr>
          <a:xfrm>
            <a:off x="1500809" y="417443"/>
            <a:ext cx="6102626"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3</a:t>
            </a:r>
            <a:r>
              <a:rPr lang="en-CA" dirty="0">
                <a:solidFill>
                  <a:srgbClr val="000000"/>
                </a:solidFill>
                <a:effectLst/>
                <a:latin typeface="Helvetica Neue" panose="02000503000000020004" pitchFamily="2" charset="0"/>
              </a:rPr>
              <a:t> shows correlations between antipsychotic related cortical thinning and</a:t>
            </a:r>
            <a:r>
              <a:rPr lang="en-CA" dirty="0">
                <a:solidFill>
                  <a:srgbClr val="000000"/>
                </a:solidFill>
                <a:latin typeface="Helvetica Neue" panose="02000503000000020004" pitchFamily="2" charset="0"/>
              </a:rPr>
              <a:t> alternative tracers (same data as in supplementary figure 3)</a:t>
            </a:r>
            <a:endParaRPr lang="en-CA"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27606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C8479E-FD56-E259-D5E1-CABB14F1984F}"/>
              </a:ext>
            </a:extLst>
          </p:cNvPr>
          <p:cNvGraphicFramePr>
            <a:graphicFrameLocks noGrp="1"/>
          </p:cNvGraphicFramePr>
          <p:nvPr>
            <p:extLst>
              <p:ext uri="{D42A27DB-BD31-4B8C-83A1-F6EECF244321}">
                <p14:modId xmlns:p14="http://schemas.microsoft.com/office/powerpoint/2010/main" val="3496310281"/>
              </p:ext>
            </p:extLst>
          </p:nvPr>
        </p:nvGraphicFramePr>
        <p:xfrm>
          <a:off x="1573695" y="775251"/>
          <a:ext cx="9044609" cy="5892699"/>
        </p:xfrm>
        <a:graphic>
          <a:graphicData uri="http://schemas.openxmlformats.org/drawingml/2006/table">
            <a:tbl>
              <a:tblPr/>
              <a:tblGrid>
                <a:gridCol w="1945394">
                  <a:extLst>
                    <a:ext uri="{9D8B030D-6E8A-4147-A177-3AD203B41FA5}">
                      <a16:colId xmlns:a16="http://schemas.microsoft.com/office/drawing/2014/main" val="3644720784"/>
                    </a:ext>
                  </a:extLst>
                </a:gridCol>
                <a:gridCol w="856548">
                  <a:extLst>
                    <a:ext uri="{9D8B030D-6E8A-4147-A177-3AD203B41FA5}">
                      <a16:colId xmlns:a16="http://schemas.microsoft.com/office/drawing/2014/main" val="1483806285"/>
                    </a:ext>
                  </a:extLst>
                </a:gridCol>
                <a:gridCol w="1306606">
                  <a:extLst>
                    <a:ext uri="{9D8B030D-6E8A-4147-A177-3AD203B41FA5}">
                      <a16:colId xmlns:a16="http://schemas.microsoft.com/office/drawing/2014/main" val="2831188797"/>
                    </a:ext>
                  </a:extLst>
                </a:gridCol>
                <a:gridCol w="1553407">
                  <a:extLst>
                    <a:ext uri="{9D8B030D-6E8A-4147-A177-3AD203B41FA5}">
                      <a16:colId xmlns:a16="http://schemas.microsoft.com/office/drawing/2014/main" val="2997695091"/>
                    </a:ext>
                  </a:extLst>
                </a:gridCol>
                <a:gridCol w="1727624">
                  <a:extLst>
                    <a:ext uri="{9D8B030D-6E8A-4147-A177-3AD203B41FA5}">
                      <a16:colId xmlns:a16="http://schemas.microsoft.com/office/drawing/2014/main" val="2609106392"/>
                    </a:ext>
                  </a:extLst>
                </a:gridCol>
                <a:gridCol w="1655030">
                  <a:extLst>
                    <a:ext uri="{9D8B030D-6E8A-4147-A177-3AD203B41FA5}">
                      <a16:colId xmlns:a16="http://schemas.microsoft.com/office/drawing/2014/main" val="3744760949"/>
                    </a:ext>
                  </a:extLst>
                </a:gridCol>
              </a:tblGrid>
              <a:tr h="263498">
                <a:tc>
                  <a:txBody>
                    <a:bodyPr/>
                    <a:lstStyle/>
                    <a:p>
                      <a:r>
                        <a:rPr lang="en-CA" sz="1000" b="1">
                          <a:solidFill>
                            <a:srgbClr val="000000"/>
                          </a:solidFill>
                          <a:effectLst/>
                          <a:latin typeface="Helvetica Neue" panose="02000503000000020004" pitchFamily="2" charset="0"/>
                        </a:rPr>
                        <a:t>source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class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rho</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pspin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fdr_corrected_p_value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578313614"/>
                  </a:ext>
                </a:extLst>
              </a:tr>
              <a:tr h="344065">
                <a:tc>
                  <a:txBody>
                    <a:bodyPr/>
                    <a:lstStyle/>
                    <a:p>
                      <a:r>
                        <a:rPr lang="en-CA" sz="1000" b="1">
                          <a:solidFill>
                            <a:srgbClr val="000000"/>
                          </a:solidFill>
                          <a:effectLst/>
                          <a:latin typeface="Helvetica Neue" panose="02000503000000020004" pitchFamily="2" charset="0"/>
                        </a:rPr>
                        <a:t>beliveau2017_dasb</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-0.42730137785045700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0.00039996000399960000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7536037"/>
                  </a:ext>
                </a:extLst>
              </a:tr>
              <a:tr h="263498">
                <a:tc>
                  <a:txBody>
                    <a:bodyPr/>
                    <a:lstStyle/>
                    <a:p>
                      <a:r>
                        <a:rPr lang="en-CA" sz="1000" b="1">
                          <a:solidFill>
                            <a:srgbClr val="000000"/>
                          </a:solidFill>
                          <a:effectLst/>
                          <a:latin typeface="Helvetica Neue" panose="02000503000000020004" pitchFamily="2" charset="0"/>
                        </a:rPr>
                        <a:t>beliveau2017_cimbi36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0.44723884247094900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0.00029997000299970000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744343"/>
                  </a:ext>
                </a:extLst>
              </a:tr>
              <a:tr h="263498">
                <a:tc>
                  <a:txBody>
                    <a:bodyPr/>
                    <a:lstStyle/>
                    <a:p>
                      <a:r>
                        <a:rPr lang="en-CA" sz="1000" b="1">
                          <a:solidFill>
                            <a:srgbClr val="000000"/>
                          </a:solidFill>
                          <a:effectLst/>
                          <a:latin typeface="Helvetica Neue" panose="02000503000000020004" pitchFamily="2" charset="0"/>
                        </a:rPr>
                        <a:t>beliveau2017_sb207145</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0.4685705038863450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0.0010998900109989000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0.004949505049495050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300741"/>
                  </a:ext>
                </a:extLst>
              </a:tr>
              <a:tr h="344065">
                <a:tc>
                  <a:txBody>
                    <a:bodyPr/>
                    <a:lstStyle/>
                    <a:p>
                      <a:r>
                        <a:rPr lang="en-CA" sz="1000" b="1">
                          <a:solidFill>
                            <a:srgbClr val="000000"/>
                          </a:solidFill>
                          <a:effectLst/>
                          <a:latin typeface="Helvetica Neue" panose="02000503000000020004" pitchFamily="2" charset="0"/>
                        </a:rPr>
                        <a:t>hillmer2016_flubatine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$\alpha4 \beta2*$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0.361200659937138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0.0028997100289971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68030"/>
                  </a:ext>
                </a:extLst>
              </a:tr>
              <a:tr h="344065">
                <a:tc>
                  <a:txBody>
                    <a:bodyPr/>
                    <a:lstStyle/>
                    <a:p>
                      <a:r>
                        <a:rPr lang="en-CA" sz="1000" b="1">
                          <a:solidFill>
                            <a:srgbClr val="000000"/>
                          </a:solidFill>
                          <a:effectLst/>
                          <a:latin typeface="Helvetica Neue" panose="02000503000000020004" pitchFamily="2" charset="0"/>
                        </a:rPr>
                        <a:t>tuominen_feobv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vAChT</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-0.18615621847142200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0.12138786121387900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7557544"/>
                  </a:ext>
                </a:extLst>
              </a:tr>
              <a:tr h="263498">
                <a:tc>
                  <a:txBody>
                    <a:bodyPr/>
                    <a:lstStyle/>
                    <a:p>
                      <a:r>
                        <a:rPr lang="en-CA" sz="1000" b="1">
                          <a:solidFill>
                            <a:srgbClr val="000000"/>
                          </a:solidFill>
                          <a:effectLst/>
                          <a:latin typeface="Helvetica Neue" panose="02000503000000020004" pitchFamily="2" charset="0"/>
                        </a:rPr>
                        <a:t>laurikainen2018_fmpepd2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0.5468469740436400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0.0005999400059994000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8690478"/>
                  </a:ext>
                </a:extLst>
              </a:tr>
              <a:tr h="263498">
                <a:tc>
                  <a:txBody>
                    <a:bodyPr/>
                    <a:lstStyle/>
                    <a:p>
                      <a:r>
                        <a:rPr lang="en-CA" sz="1000" b="1">
                          <a:solidFill>
                            <a:srgbClr val="000000"/>
                          </a:solidFill>
                          <a:effectLst/>
                          <a:latin typeface="Helvetica Neue" panose="02000503000000020004" pitchFamily="2" charset="0"/>
                        </a:rPr>
                        <a:t>kantonen2020_carfentanil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0.38768215355838800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0.0025997400259974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722474"/>
                  </a:ext>
                </a:extLst>
              </a:tr>
              <a:tr h="344065">
                <a:tc>
                  <a:txBody>
                    <a:bodyPr/>
                    <a:lstStyle/>
                    <a:p>
                      <a:r>
                        <a:rPr lang="en-CA" sz="1000" b="1">
                          <a:solidFill>
                            <a:srgbClr val="000000"/>
                          </a:solidFill>
                          <a:effectLst/>
                          <a:latin typeface="Helvetica Neue" panose="02000503000000020004" pitchFamily="2" charset="0"/>
                        </a:rPr>
                        <a:t>margulies2016_fcgradient01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0.3648219948521910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0.006199380061993800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0.012398760123987600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3822130"/>
                  </a:ext>
                </a:extLst>
              </a:tr>
              <a:tr h="344065">
                <a:tc>
                  <a:txBody>
                    <a:bodyPr/>
                    <a:lstStyle/>
                    <a:p>
                      <a:r>
                        <a:rPr lang="en-CA" sz="1000" b="1">
                          <a:solidFill>
                            <a:srgbClr val="000000"/>
                          </a:solidFill>
                          <a:effectLst/>
                          <a:latin typeface="Helvetica Neue" panose="02000503000000020004" pitchFamily="2" charset="0"/>
                        </a:rPr>
                        <a:t>hcps1200_megtimescale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0.17808098151252700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41939243"/>
                  </a:ext>
                </a:extLst>
              </a:tr>
              <a:tr h="263498">
                <a:tc>
                  <a:txBody>
                    <a:bodyPr/>
                    <a:lstStyle/>
                    <a:p>
                      <a:r>
                        <a:rPr lang="en-CA" sz="1000" b="1">
                          <a:solidFill>
                            <a:srgbClr val="000000"/>
                          </a:solidFill>
                          <a:effectLst/>
                          <a:latin typeface="Helvetica Neue" panose="02000503000000020004" pitchFamily="2" charset="0"/>
                        </a:rPr>
                        <a:t>hcps1200_megtheta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0.3962061791475740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0.0016998300169983000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0.006119388061193880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2058813"/>
                  </a:ext>
                </a:extLst>
              </a:tr>
              <a:tr h="344065">
                <a:tc>
                  <a:txBody>
                    <a:bodyPr/>
                    <a:lstStyle/>
                    <a:p>
                      <a:r>
                        <a:rPr lang="en-CA" sz="1000" b="1">
                          <a:solidFill>
                            <a:srgbClr val="000000"/>
                          </a:solidFill>
                          <a:effectLst/>
                          <a:latin typeface="Helvetica Neue" panose="02000503000000020004" pitchFamily="2" charset="0"/>
                        </a:rPr>
                        <a:t>hcps1200_meggamma2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0.19868373094673000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0.12348765123487700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2500763"/>
                  </a:ext>
                </a:extLst>
              </a:tr>
              <a:tr h="344065">
                <a:tc>
                  <a:txBody>
                    <a:bodyPr/>
                    <a:lstStyle/>
                    <a:p>
                      <a:r>
                        <a:rPr lang="en-CA" sz="1000" b="1">
                          <a:solidFill>
                            <a:srgbClr val="000000"/>
                          </a:solidFill>
                          <a:effectLst/>
                          <a:latin typeface="Helvetica Neue" panose="02000503000000020004" pitchFamily="2" charset="0"/>
                        </a:rPr>
                        <a:t>hcps1200_meggamma1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0.2956246730624560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0.0188981101889811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0.028347165283471700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971395"/>
                  </a:ext>
                </a:extLst>
              </a:tr>
              <a:tr h="263498">
                <a:tc>
                  <a:txBody>
                    <a:bodyPr/>
                    <a:lstStyle/>
                    <a:p>
                      <a:r>
                        <a:rPr lang="en-CA" sz="1000" b="1">
                          <a:solidFill>
                            <a:srgbClr val="000000"/>
                          </a:solidFill>
                          <a:effectLst/>
                          <a:latin typeface="Helvetica Neue" panose="02000503000000020004" pitchFamily="2" charset="0"/>
                        </a:rPr>
                        <a:t>hcps1200_megdelta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0.22859793901970000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0.0822917708229177</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0.10580370534375100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856723"/>
                  </a:ext>
                </a:extLst>
              </a:tr>
              <a:tr h="344065">
                <a:tc>
                  <a:txBody>
                    <a:bodyPr/>
                    <a:lstStyle/>
                    <a:p>
                      <a:r>
                        <a:rPr lang="en-CA" sz="1000" b="1">
                          <a:solidFill>
                            <a:srgbClr val="000000"/>
                          </a:solidFill>
                          <a:effectLst/>
                          <a:latin typeface="Helvetica Neue" panose="02000503000000020004" pitchFamily="2" charset="0"/>
                        </a:rPr>
                        <a:t>hcps1200_megalpha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-0.35220229889986500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0.0053994600539946000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0.012148785121487900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03429"/>
                  </a:ext>
                </a:extLst>
              </a:tr>
              <a:tr h="344065">
                <a:tc>
                  <a:txBody>
                    <a:bodyPr/>
                    <a:lstStyle/>
                    <a:p>
                      <a:r>
                        <a:rPr lang="en-CA" sz="1000" b="1">
                          <a:solidFill>
                            <a:srgbClr val="000000"/>
                          </a:solidFill>
                          <a:effectLst/>
                          <a:latin typeface="Helvetica Neue" panose="02000503000000020004" pitchFamily="2" charset="0"/>
                        </a:rPr>
                        <a:t>hcps1200_myelinmap</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-0.2702431372254100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0.033996600339966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0.047072215855337500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949971"/>
                  </a:ext>
                </a:extLst>
              </a:tr>
              <a:tr h="344065">
                <a:tc>
                  <a:txBody>
                    <a:bodyPr/>
                    <a:lstStyle/>
                    <a:p>
                      <a:r>
                        <a:rPr lang="en-CA" sz="1000" b="1">
                          <a:solidFill>
                            <a:srgbClr val="000000"/>
                          </a:solidFill>
                          <a:effectLst/>
                          <a:latin typeface="Helvetica Neue" panose="02000503000000020004" pitchFamily="2" charset="0"/>
                        </a:rPr>
                        <a:t>finnema2016_ucbj</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0.3068443681943620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0.0091990800919908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0.015053040150530400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1959431"/>
                  </a:ext>
                </a:extLst>
              </a:tr>
              <a:tr h="344065">
                <a:tc>
                  <a:txBody>
                    <a:bodyPr/>
                    <a:lstStyle/>
                    <a:p>
                      <a:r>
                        <a:rPr lang="en-CA" sz="1000" b="1">
                          <a:solidFill>
                            <a:srgbClr val="000000"/>
                          </a:solidFill>
                          <a:effectLst/>
                          <a:latin typeface="Helvetica Neue" panose="02000503000000020004" pitchFamily="2" charset="0"/>
                        </a:rPr>
                        <a:t>raichle_cbv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metabolic</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-0.3566093662360660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0.007799220077992200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0.014038596140386000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4197166"/>
                  </a:ext>
                </a:extLst>
              </a:tr>
              <a:tr h="263498">
                <a:tc>
                  <a:txBody>
                    <a:bodyPr/>
                    <a:lstStyle/>
                    <a:p>
                      <a:r>
                        <a:rPr lang="en-CA" sz="1000" b="1">
                          <a:solidFill>
                            <a:srgbClr val="000000"/>
                          </a:solidFill>
                          <a:effectLst/>
                          <a:latin typeface="Helvetica Neue" panose="02000503000000020004" pitchFamily="2" charset="0"/>
                        </a:rPr>
                        <a:t>raichle_cmruglu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metabolic</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0.15876486313861500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0.1643835616438360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0.16498350164983500</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8119266"/>
                  </a:ext>
                </a:extLst>
              </a:tr>
            </a:tbl>
          </a:graphicData>
        </a:graphic>
      </p:graphicFrame>
      <p:sp>
        <p:nvSpPr>
          <p:cNvPr id="5" name="TextBox 4">
            <a:extLst>
              <a:ext uri="{FF2B5EF4-FFF2-40B4-BE49-F238E27FC236}">
                <a16:creationId xmlns:a16="http://schemas.microsoft.com/office/drawing/2014/main" id="{18AA9070-4C57-B3B4-D60B-1A8D1B606510}"/>
              </a:ext>
            </a:extLst>
          </p:cNvPr>
          <p:cNvSpPr txBox="1"/>
          <p:nvPr/>
        </p:nvSpPr>
        <p:spPr>
          <a:xfrm>
            <a:off x="1341782" y="0"/>
            <a:ext cx="9750287" cy="646331"/>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4 shows correlations between antipsychotic related cortical thinning and normative features of the brain in the replication sample (same data as in figure 4)</a:t>
            </a:r>
          </a:p>
        </p:txBody>
      </p:sp>
    </p:spTree>
    <p:extLst>
      <p:ext uri="{BB962C8B-B14F-4D97-AF65-F5344CB8AC3E}">
        <p14:creationId xmlns:p14="http://schemas.microsoft.com/office/powerpoint/2010/main" val="2238979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DD879F5-3512-9F5A-248A-1A4B4BB4D993}"/>
              </a:ext>
            </a:extLst>
          </p:cNvPr>
          <p:cNvGraphicFramePr>
            <a:graphicFrameLocks noGrp="1"/>
          </p:cNvGraphicFramePr>
          <p:nvPr/>
        </p:nvGraphicFramePr>
        <p:xfrm>
          <a:off x="1302056" y="593071"/>
          <a:ext cx="6209914" cy="5987700"/>
        </p:xfrm>
        <a:graphic>
          <a:graphicData uri="http://schemas.openxmlformats.org/drawingml/2006/table">
            <a:tbl>
              <a:tblPr/>
              <a:tblGrid>
                <a:gridCol w="3982688">
                  <a:extLst>
                    <a:ext uri="{9D8B030D-6E8A-4147-A177-3AD203B41FA5}">
                      <a16:colId xmlns:a16="http://schemas.microsoft.com/office/drawing/2014/main" val="2111108227"/>
                    </a:ext>
                  </a:extLst>
                </a:gridCol>
                <a:gridCol w="1082155">
                  <a:extLst>
                    <a:ext uri="{9D8B030D-6E8A-4147-A177-3AD203B41FA5}">
                      <a16:colId xmlns:a16="http://schemas.microsoft.com/office/drawing/2014/main" val="3335414011"/>
                    </a:ext>
                  </a:extLst>
                </a:gridCol>
                <a:gridCol w="1145071">
                  <a:extLst>
                    <a:ext uri="{9D8B030D-6E8A-4147-A177-3AD203B41FA5}">
                      <a16:colId xmlns:a16="http://schemas.microsoft.com/office/drawing/2014/main" val="1065158487"/>
                    </a:ext>
                  </a:extLst>
                </a:gridCol>
              </a:tblGrid>
              <a:tr h="641095">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FEP</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CHR</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3658804501"/>
                  </a:ext>
                </a:extLst>
              </a:tr>
              <a:tr h="641095">
                <a:tc>
                  <a:txBody>
                    <a:bodyPr/>
                    <a:lstStyle/>
                    <a:p>
                      <a:r>
                        <a:rPr lang="en-CA" sz="2000" b="1">
                          <a:solidFill>
                            <a:srgbClr val="000000"/>
                          </a:solidFill>
                          <a:effectLst/>
                          <a:latin typeface="+mn-lt"/>
                        </a:rPr>
                        <a:t>Second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1752480"/>
                  </a:ext>
                </a:extLst>
              </a:tr>
              <a:tr h="337207">
                <a:tc>
                  <a:txBody>
                    <a:bodyPr/>
                    <a:lstStyle/>
                    <a:p>
                      <a:r>
                        <a:rPr lang="en-CA" sz="2000" b="1">
                          <a:solidFill>
                            <a:srgbClr val="000000"/>
                          </a:solidFill>
                          <a:effectLst/>
                          <a:latin typeface="+mn-lt"/>
                        </a:rPr>
                        <a:t>risperidone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5045183"/>
                  </a:ext>
                </a:extLst>
              </a:tr>
              <a:tr h="337207">
                <a:tc>
                  <a:txBody>
                    <a:bodyPr/>
                    <a:lstStyle/>
                    <a:p>
                      <a:r>
                        <a:rPr lang="en-CA" sz="2000" b="1">
                          <a:solidFill>
                            <a:srgbClr val="000000"/>
                          </a:solidFill>
                          <a:effectLst/>
                          <a:latin typeface="+mn-lt"/>
                        </a:rPr>
                        <a:t>quetiapine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53048"/>
                  </a:ext>
                </a:extLst>
              </a:tr>
              <a:tr h="337207">
                <a:tc>
                  <a:txBody>
                    <a:bodyPr/>
                    <a:lstStyle/>
                    <a:p>
                      <a:r>
                        <a:rPr lang="en-CA" sz="2000" b="1">
                          <a:solidFill>
                            <a:srgbClr val="000000"/>
                          </a:solidFill>
                          <a:effectLst/>
                          <a:latin typeface="+mn-lt"/>
                        </a:rPr>
                        <a:t>olanzapine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dirty="0">
                          <a:solidFill>
                            <a:srgbClr val="000000"/>
                          </a:solidFill>
                          <a:effectLst/>
                          <a:latin typeface="+mn-lt"/>
                        </a:rPr>
                        <a:t>31</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7</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1391729"/>
                  </a:ext>
                </a:extLst>
              </a:tr>
              <a:tr h="337207">
                <a:tc>
                  <a:txBody>
                    <a:bodyPr/>
                    <a:lstStyle/>
                    <a:p>
                      <a:r>
                        <a:rPr lang="en-CA" sz="2000" b="1">
                          <a:solidFill>
                            <a:srgbClr val="000000"/>
                          </a:solidFill>
                          <a:effectLst/>
                          <a:latin typeface="+mn-lt"/>
                        </a:rPr>
                        <a:t>aripiprazole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3</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9724216"/>
                  </a:ext>
                </a:extLst>
              </a:tr>
              <a:tr h="337207">
                <a:tc>
                  <a:txBody>
                    <a:bodyPr/>
                    <a:lstStyle/>
                    <a:p>
                      <a:r>
                        <a:rPr lang="en-CA" sz="2000" b="1">
                          <a:solidFill>
                            <a:srgbClr val="000000"/>
                          </a:solidFill>
                          <a:effectLst/>
                          <a:latin typeface="+mn-lt"/>
                        </a:rPr>
                        <a:t>paliperidone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538060"/>
                  </a:ext>
                </a:extLst>
              </a:tr>
              <a:tr h="337207">
                <a:tc>
                  <a:txBody>
                    <a:bodyPr/>
                    <a:lstStyle/>
                    <a:p>
                      <a:r>
                        <a:rPr lang="en-CA" sz="2000" b="1">
                          <a:solidFill>
                            <a:srgbClr val="000000"/>
                          </a:solidFill>
                          <a:effectLst/>
                          <a:latin typeface="+mn-lt"/>
                        </a:rPr>
                        <a:t>asenapine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4</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911699"/>
                  </a:ext>
                </a:extLst>
              </a:tr>
              <a:tr h="337207">
                <a:tc>
                  <a:txBody>
                    <a:bodyPr/>
                    <a:lstStyle/>
                    <a:p>
                      <a:r>
                        <a:rPr lang="en-CA" sz="2000" b="1">
                          <a:solidFill>
                            <a:srgbClr val="000000"/>
                          </a:solidFill>
                          <a:effectLst/>
                          <a:latin typeface="+mn-lt"/>
                        </a:rPr>
                        <a:t>ziprasidone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0382957"/>
                  </a:ext>
                </a:extLst>
              </a:tr>
              <a:tr h="337207">
                <a:tc>
                  <a:txBody>
                    <a:bodyPr/>
                    <a:lstStyle/>
                    <a:p>
                      <a:r>
                        <a:rPr lang="en-CA" sz="2000" b="1">
                          <a:solidFill>
                            <a:srgbClr val="000000"/>
                          </a:solidFill>
                          <a:effectLst/>
                          <a:latin typeface="+mn-lt"/>
                        </a:rPr>
                        <a:t>sulpride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213137"/>
                  </a:ext>
                </a:extLst>
              </a:tr>
              <a:tr h="641095">
                <a:tc>
                  <a:txBody>
                    <a:bodyPr/>
                    <a:lstStyle/>
                    <a:p>
                      <a:r>
                        <a:rPr lang="en-CA" sz="2000" b="1">
                          <a:solidFill>
                            <a:srgbClr val="000000"/>
                          </a:solidFill>
                          <a:effectLst/>
                          <a:latin typeface="+mn-lt"/>
                        </a:rPr>
                        <a:t>First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699306"/>
                  </a:ext>
                </a:extLst>
              </a:tr>
              <a:tr h="337207">
                <a:tc>
                  <a:txBody>
                    <a:bodyPr/>
                    <a:lstStyle/>
                    <a:p>
                      <a:r>
                        <a:rPr lang="en-CA" sz="2000" b="1">
                          <a:solidFill>
                            <a:srgbClr val="000000"/>
                          </a:solidFill>
                          <a:effectLst/>
                          <a:latin typeface="+mn-lt"/>
                        </a:rPr>
                        <a:t>perphenazine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6</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4854319"/>
                  </a:ext>
                </a:extLst>
              </a:tr>
              <a:tr h="337207">
                <a:tc>
                  <a:txBody>
                    <a:bodyPr/>
                    <a:lstStyle/>
                    <a:p>
                      <a:r>
                        <a:rPr lang="en-CA" sz="2000" b="1">
                          <a:solidFill>
                            <a:srgbClr val="000000"/>
                          </a:solidFill>
                          <a:effectLst/>
                          <a:latin typeface="+mn-lt"/>
                        </a:rPr>
                        <a:t>haloperidol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187388"/>
                  </a:ext>
                </a:extLst>
              </a:tr>
              <a:tr h="337207">
                <a:tc>
                  <a:txBody>
                    <a:bodyPr/>
                    <a:lstStyle/>
                    <a:p>
                      <a:r>
                        <a:rPr lang="en-CA" sz="2000" b="1">
                          <a:solidFill>
                            <a:srgbClr val="000000"/>
                          </a:solidFill>
                          <a:effectLst/>
                          <a:latin typeface="+mn-lt"/>
                        </a:rPr>
                        <a:t>flupentixol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2951465"/>
                  </a:ext>
                </a:extLst>
              </a:tr>
              <a:tr h="337207">
                <a:tc>
                  <a:txBody>
                    <a:bodyPr/>
                    <a:lstStyle/>
                    <a:p>
                      <a:r>
                        <a:rPr lang="en-CA" sz="2000" b="1">
                          <a:solidFill>
                            <a:srgbClr val="000000"/>
                          </a:solidFill>
                          <a:effectLst/>
                          <a:latin typeface="+mn-lt"/>
                        </a:rPr>
                        <a:t>levomepromazine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372276"/>
                  </a:ext>
                </a:extLst>
              </a:tr>
            </a:tbl>
          </a:graphicData>
        </a:graphic>
      </p:graphicFrame>
      <p:sp>
        <p:nvSpPr>
          <p:cNvPr id="5" name="TextBox 4">
            <a:extLst>
              <a:ext uri="{FF2B5EF4-FFF2-40B4-BE49-F238E27FC236}">
                <a16:creationId xmlns:a16="http://schemas.microsoft.com/office/drawing/2014/main" id="{68ED39D7-A047-76F4-BE97-84A2F18D17C0}"/>
              </a:ext>
            </a:extLst>
          </p:cNvPr>
          <p:cNvSpPr txBox="1"/>
          <p:nvPr/>
        </p:nvSpPr>
        <p:spPr>
          <a:xfrm>
            <a:off x="914400" y="0"/>
            <a:ext cx="9680984" cy="646331"/>
          </a:xfrm>
          <a:prstGeom prst="rect">
            <a:avLst/>
          </a:prstGeom>
          <a:noFill/>
        </p:spPr>
        <p:txBody>
          <a:bodyPr wrap="none" rtlCol="0">
            <a:spAutoFit/>
          </a:bodyPr>
          <a:lstStyle/>
          <a:p>
            <a:r>
              <a:rPr lang="en-US" dirty="0"/>
              <a:t>Supplementary table 5 showing all the antipsychotic medications that were used in the Turku sample </a:t>
            </a:r>
          </a:p>
          <a:p>
            <a:r>
              <a:rPr lang="en-US" dirty="0"/>
              <a:t>and a number of patients that were ever exposed to these antipsychotics.</a:t>
            </a:r>
          </a:p>
        </p:txBody>
      </p:sp>
    </p:spTree>
    <p:extLst>
      <p:ext uri="{BB962C8B-B14F-4D97-AF65-F5344CB8AC3E}">
        <p14:creationId xmlns:p14="http://schemas.microsoft.com/office/powerpoint/2010/main" val="2911012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33A77CC-A9A3-C121-86D6-6C330B9AFD54}"/>
              </a:ext>
            </a:extLst>
          </p:cNvPr>
          <p:cNvGraphicFramePr>
            <a:graphicFrameLocks noGrp="1"/>
          </p:cNvGraphicFramePr>
          <p:nvPr/>
        </p:nvGraphicFramePr>
        <p:xfrm>
          <a:off x="2754775" y="677382"/>
          <a:ext cx="4276812" cy="5815620"/>
        </p:xfrm>
        <a:graphic>
          <a:graphicData uri="http://schemas.openxmlformats.org/drawingml/2006/table">
            <a:tbl>
              <a:tblPr/>
              <a:tblGrid>
                <a:gridCol w="1126889">
                  <a:extLst>
                    <a:ext uri="{9D8B030D-6E8A-4147-A177-3AD203B41FA5}">
                      <a16:colId xmlns:a16="http://schemas.microsoft.com/office/drawing/2014/main" val="3428873380"/>
                    </a:ext>
                  </a:extLst>
                </a:gridCol>
                <a:gridCol w="463906">
                  <a:extLst>
                    <a:ext uri="{9D8B030D-6E8A-4147-A177-3AD203B41FA5}">
                      <a16:colId xmlns:a16="http://schemas.microsoft.com/office/drawing/2014/main" val="548035463"/>
                    </a:ext>
                  </a:extLst>
                </a:gridCol>
                <a:gridCol w="1250384">
                  <a:extLst>
                    <a:ext uri="{9D8B030D-6E8A-4147-A177-3AD203B41FA5}">
                      <a16:colId xmlns:a16="http://schemas.microsoft.com/office/drawing/2014/main" val="3331576473"/>
                    </a:ext>
                  </a:extLst>
                </a:gridCol>
                <a:gridCol w="1435633">
                  <a:extLst>
                    <a:ext uri="{9D8B030D-6E8A-4147-A177-3AD203B41FA5}">
                      <a16:colId xmlns:a16="http://schemas.microsoft.com/office/drawing/2014/main" val="1637795156"/>
                    </a:ext>
                  </a:extLst>
                </a:gridCol>
              </a:tblGrid>
              <a:tr h="177480">
                <a:tc>
                  <a:txBody>
                    <a:bodyPr/>
                    <a:lstStyle/>
                    <a:p>
                      <a:r>
                        <a:rPr lang="en-CA" sz="1050" b="1" dirty="0">
                          <a:solidFill>
                            <a:srgbClr val="000000"/>
                          </a:solidFill>
                          <a:effectLst/>
                          <a:latin typeface="Helvetica Neue" panose="02000503000000020004" pitchFamily="2" charset="0"/>
                        </a:rPr>
                        <a:t>Author/Dataset</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Year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Tracer / Measure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Target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804668632"/>
                  </a:ext>
                </a:extLst>
              </a:tr>
              <a:tr h="177480">
                <a:tc>
                  <a:txBody>
                    <a:bodyPr/>
                    <a:lstStyle/>
                    <a:p>
                      <a:r>
                        <a:rPr lang="en-CA" sz="1050">
                          <a:solidFill>
                            <a:srgbClr val="000000"/>
                          </a:solidFill>
                          <a:effectLst/>
                          <a:latin typeface="Helvetica Neue" panose="02000503000000020004" pitchFamily="2" charset="0"/>
                        </a:rPr>
                        <a:t>Jaworska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fallypride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489236"/>
                  </a:ext>
                </a:extLst>
              </a:tr>
              <a:tr h="177480">
                <a:tc>
                  <a:txBody>
                    <a:bodyPr/>
                    <a:lstStyle/>
                    <a:p>
                      <a:r>
                        <a:rPr lang="en-CA" sz="1050">
                          <a:solidFill>
                            <a:srgbClr val="000000"/>
                          </a:solidFill>
                          <a:effectLst/>
                          <a:latin typeface="Helvetica Neue" panose="02000503000000020004" pitchFamily="2" charset="0"/>
                        </a:rPr>
                        <a:t>Kaller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sch23390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4929980"/>
                  </a:ext>
                </a:extLst>
              </a:tr>
              <a:tr h="177480">
                <a:tc>
                  <a:txBody>
                    <a:bodyPr/>
                    <a:lstStyle/>
                    <a:p>
                      <a:r>
                        <a:rPr lang="en-CA" sz="1050">
                          <a:solidFill>
                            <a:srgbClr val="000000"/>
                          </a:solidFill>
                          <a:effectLst/>
                          <a:latin typeface="Helvetica Neue" panose="02000503000000020004" pitchFamily="2" charset="0"/>
                        </a:rPr>
                        <a:t>Radnakrishnan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gsk215083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85763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cimbi36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5-HT2A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1079021"/>
                  </a:ext>
                </a:extLst>
              </a:tr>
              <a:tr h="177480">
                <a:tc>
                  <a:txBody>
                    <a:bodyPr/>
                    <a:lstStyle/>
                    <a:p>
                      <a:r>
                        <a:rPr lang="en-CA" sz="1050">
                          <a:solidFill>
                            <a:srgbClr val="000000"/>
                          </a:solidFill>
                          <a:effectLst/>
                          <a:latin typeface="Helvetica Neue" panose="02000503000000020004" pitchFamily="2" charset="0"/>
                        </a:rPr>
                        <a:t>Savli</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way100635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3332949"/>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az10419369</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5-HT1B</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542072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sb207145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9049444"/>
                  </a:ext>
                </a:extLst>
              </a:tr>
              <a:tr h="177480">
                <a:tc>
                  <a:txBody>
                    <a:bodyPr/>
                    <a:lstStyle/>
                    <a:p>
                      <a:r>
                        <a:rPr lang="en-CA" sz="1050">
                          <a:solidFill>
                            <a:srgbClr val="000000"/>
                          </a:solidFill>
                          <a:effectLst/>
                          <a:latin typeface="Helvetica Neue" panose="02000503000000020004" pitchFamily="2" charset="0"/>
                        </a:rPr>
                        <a:t>Fazio</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madam</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9897761"/>
                  </a:ext>
                </a:extLst>
              </a:tr>
              <a:tr h="154303">
                <a:tc>
                  <a:txBody>
                    <a:bodyPr/>
                    <a:lstStyle/>
                    <a:p>
                      <a:r>
                        <a:rPr lang="en-CA" sz="1050">
                          <a:solidFill>
                            <a:srgbClr val="000000"/>
                          </a:solidFill>
                          <a:effectLst/>
                          <a:latin typeface="Helvetica Neue" panose="02000503000000020004" pitchFamily="2" charset="0"/>
                        </a:rPr>
                        <a:t>Tuominen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feobv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vAChT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4963971"/>
                  </a:ext>
                </a:extLst>
              </a:tr>
              <a:tr h="177480">
                <a:tc>
                  <a:txBody>
                    <a:bodyPr/>
                    <a:lstStyle/>
                    <a:p>
                      <a:r>
                        <a:rPr lang="en-CA" sz="1050">
                          <a:solidFill>
                            <a:srgbClr val="000000"/>
                          </a:solidFill>
                          <a:effectLst/>
                          <a:latin typeface="Helvetica Neue" panose="02000503000000020004" pitchFamily="2" charset="0"/>
                        </a:rPr>
                        <a:t>Hillmer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flubatine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alpha4 beta2* </a:t>
                      </a:r>
                      <a:r>
                        <a:rPr lang="en-CA" sz="1050" dirty="0" err="1">
                          <a:solidFill>
                            <a:srgbClr val="000000"/>
                          </a:solidFill>
                          <a:effectLst/>
                          <a:latin typeface="Helvetica Neue" panose="02000503000000020004" pitchFamily="2" charset="0"/>
                        </a:rPr>
                        <a:t>nAChR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5820295"/>
                  </a:ext>
                </a:extLst>
              </a:tr>
              <a:tr h="177480">
                <a:tc>
                  <a:txBody>
                    <a:bodyPr/>
                    <a:lstStyle/>
                    <a:p>
                      <a:r>
                        <a:rPr lang="en-CA" sz="1050">
                          <a:solidFill>
                            <a:srgbClr val="000000"/>
                          </a:solidFill>
                          <a:effectLst/>
                          <a:latin typeface="Helvetica Neue" panose="02000503000000020004" pitchFamily="2" charset="0"/>
                        </a:rPr>
                        <a:t>Naganawa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lsn3172176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M1 </a:t>
                      </a:r>
                      <a:r>
                        <a:rPr lang="en-CA" sz="1050" dirty="0" err="1">
                          <a:solidFill>
                            <a:srgbClr val="000000"/>
                          </a:solidFill>
                          <a:effectLst/>
                          <a:latin typeface="Helvetica Neue" panose="02000503000000020004" pitchFamily="2" charset="0"/>
                        </a:rPr>
                        <a:t>mAChR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8470586"/>
                  </a:ext>
                </a:extLst>
              </a:tr>
              <a:tr h="177480">
                <a:tc>
                  <a:txBody>
                    <a:bodyPr/>
                    <a:lstStyle/>
                    <a:p>
                      <a:r>
                        <a:rPr lang="en-CA" sz="1050">
                          <a:solidFill>
                            <a:srgbClr val="000000"/>
                          </a:solidFill>
                          <a:effectLst/>
                          <a:latin typeface="Helvetica Neue" panose="02000503000000020004" pitchFamily="2" charset="0"/>
                        </a:rPr>
                        <a:t>Margulies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fcgradient01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Functional Gradient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4154984"/>
                  </a:ext>
                </a:extLst>
              </a:tr>
              <a:tr h="177480">
                <a:tc>
                  <a:txBody>
                    <a:bodyPr/>
                    <a:lstStyle/>
                    <a:p>
                      <a:r>
                        <a:rPr lang="en-CA" sz="1050">
                          <a:solidFill>
                            <a:srgbClr val="000000"/>
                          </a:solidFill>
                          <a:effectLst/>
                          <a:latin typeface="Helvetica Neue" panose="02000503000000020004" pitchFamily="2" charset="0"/>
                        </a:rPr>
                        <a:t>Mueller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intersubjvar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Intersubject Variance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665457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megalpha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Alpha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19480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megdelta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Delta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85922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megbeta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Beta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278297"/>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Low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7443249"/>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High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6942802"/>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megtheta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394875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Intrinsic 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8220373"/>
                  </a:ext>
                </a:extLst>
              </a:tr>
              <a:tr h="177480">
                <a:tc>
                  <a:txBody>
                    <a:bodyPr/>
                    <a:lstStyle/>
                    <a:p>
                      <a:r>
                        <a:rPr lang="en-CA" sz="1050">
                          <a:solidFill>
                            <a:srgbClr val="000000"/>
                          </a:solidFill>
                          <a:effectLst/>
                          <a:latin typeface="Helvetica Neue" panose="02000503000000020004" pitchFamily="2" charset="0"/>
                        </a:rPr>
                        <a:t>Finnema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ucbj</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Synaptic Vesicles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5003680"/>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Cortical 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7860953"/>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myelinmap</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T1/T2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4915563"/>
                  </a:ext>
                </a:extLst>
              </a:tr>
              <a:tr h="177480">
                <a:tc>
                  <a:txBody>
                    <a:bodyPr/>
                    <a:lstStyle/>
                    <a:p>
                      <a:r>
                        <a:rPr lang="en-CA" sz="1050">
                          <a:solidFill>
                            <a:srgbClr val="000000"/>
                          </a:solidFill>
                          <a:effectLst/>
                          <a:latin typeface="Helvetica Neue" panose="02000503000000020004" pitchFamily="2" charset="0"/>
                        </a:rPr>
                        <a:t>Dukart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flumazenil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GABA A</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1594487"/>
                  </a:ext>
                </a:extLst>
              </a:tr>
              <a:tr h="177480">
                <a:tc>
                  <a:txBody>
                    <a:bodyPr/>
                    <a:lstStyle/>
                    <a:p>
                      <a:r>
                        <a:rPr lang="en-CA" sz="1050">
                          <a:solidFill>
                            <a:srgbClr val="000000"/>
                          </a:solidFill>
                          <a:effectLst/>
                          <a:latin typeface="Helvetica Neue" panose="02000503000000020004" pitchFamily="2" charset="0"/>
                        </a:rPr>
                        <a:t>Dubois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abp688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mGluR5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15061542"/>
                  </a:ext>
                </a:extLst>
              </a:tr>
              <a:tr h="177480">
                <a:tc>
                  <a:txBody>
                    <a:bodyPr/>
                    <a:lstStyle/>
                    <a:p>
                      <a:r>
                        <a:rPr lang="en-CA" sz="1050">
                          <a:solidFill>
                            <a:srgbClr val="000000"/>
                          </a:solidFill>
                          <a:effectLst/>
                          <a:latin typeface="Helvetica Neue" panose="02000503000000020004" pitchFamily="2" charset="0"/>
                        </a:rPr>
                        <a:t>Laurikainen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fmpepd2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Cannabinoid 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20584610"/>
                  </a:ext>
                </a:extLst>
              </a:tr>
              <a:tr h="177480">
                <a:tc>
                  <a:txBody>
                    <a:bodyPr/>
                    <a:lstStyle/>
                    <a:p>
                      <a:r>
                        <a:rPr lang="en-CA" sz="1050">
                          <a:solidFill>
                            <a:srgbClr val="000000"/>
                          </a:solidFill>
                          <a:effectLst/>
                          <a:latin typeface="Helvetica Neue" panose="02000503000000020004" pitchFamily="2" charset="0"/>
                        </a:rPr>
                        <a:t>Kantonen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carfentanil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mu-</a:t>
                      </a:r>
                      <a:r>
                        <a:rPr lang="en-CA" sz="1050" dirty="0" err="1">
                          <a:solidFill>
                            <a:srgbClr val="000000"/>
                          </a:solidFill>
                          <a:effectLst/>
                          <a:latin typeface="Helvetica Neue" panose="02000503000000020004" pitchFamily="2" charset="0"/>
                        </a:rPr>
                        <a:t>opiod</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5387090"/>
                  </a:ext>
                </a:extLst>
              </a:tr>
              <a:tr h="177480">
                <a:tc>
                  <a:txBody>
                    <a:bodyPr/>
                    <a:lstStyle/>
                    <a:p>
                      <a:r>
                        <a:rPr lang="en-CA" sz="1050">
                          <a:solidFill>
                            <a:srgbClr val="000000"/>
                          </a:solidFill>
                          <a:effectLst/>
                          <a:latin typeface="Helvetica Neue" panose="02000503000000020004" pitchFamily="2" charset="0"/>
                        </a:rPr>
                        <a:t>Gallezot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gsk189254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Histamine 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9442954"/>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930809"/>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3871251"/>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cmr02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CMRO2</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5654542"/>
                  </a:ext>
                </a:extLst>
              </a:tr>
              <a:tr h="154303">
                <a:tc>
                  <a:txBody>
                    <a:bodyPr/>
                    <a:lstStyle/>
                    <a:p>
                      <a:r>
                        <a:rPr lang="en-CA" sz="1050" dirty="0" err="1">
                          <a:solidFill>
                            <a:srgbClr val="000000"/>
                          </a:solidFill>
                          <a:effectLst/>
                          <a:latin typeface="Helvetica Neue" panose="02000503000000020004" pitchFamily="2" charset="0"/>
                        </a:rPr>
                        <a:t>Raichle</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cmruglu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CMRGlu</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6374681"/>
                  </a:ext>
                </a:extLst>
              </a:tr>
            </a:tbl>
          </a:graphicData>
        </a:graphic>
      </p:graphicFrame>
      <p:sp>
        <p:nvSpPr>
          <p:cNvPr id="5" name="TextBox 4">
            <a:extLst>
              <a:ext uri="{FF2B5EF4-FFF2-40B4-BE49-F238E27FC236}">
                <a16:creationId xmlns:a16="http://schemas.microsoft.com/office/drawing/2014/main" id="{FEAF5598-7584-90E8-90FB-EE4C66293C91}"/>
              </a:ext>
            </a:extLst>
          </p:cNvPr>
          <p:cNvSpPr txBox="1"/>
          <p:nvPr/>
        </p:nvSpPr>
        <p:spPr>
          <a:xfrm>
            <a:off x="2754775" y="67743"/>
            <a:ext cx="6350841" cy="646331"/>
          </a:xfrm>
          <a:prstGeom prst="rect">
            <a:avLst/>
          </a:prstGeom>
          <a:noFill/>
        </p:spPr>
        <p:txBody>
          <a:bodyPr wrap="none" rtlCol="0">
            <a:spAutoFit/>
          </a:bodyPr>
          <a:lstStyle/>
          <a:p>
            <a:r>
              <a:rPr lang="en-US" dirty="0"/>
              <a:t>Supplementary </a:t>
            </a:r>
            <a:r>
              <a:rPr lang="en-US"/>
              <a:t>table 6 </a:t>
            </a:r>
            <a:r>
              <a:rPr lang="en-US" dirty="0"/>
              <a:t>shows measures of normative </a:t>
            </a:r>
          </a:p>
          <a:p>
            <a:r>
              <a:rPr lang="en-US" dirty="0"/>
              <a:t>structural and functional features of the cortex used in this study. </a:t>
            </a:r>
          </a:p>
        </p:txBody>
      </p:sp>
      <p:sp>
        <p:nvSpPr>
          <p:cNvPr id="6" name="TextBox 5">
            <a:extLst>
              <a:ext uri="{FF2B5EF4-FFF2-40B4-BE49-F238E27FC236}">
                <a16:creationId xmlns:a16="http://schemas.microsoft.com/office/drawing/2014/main" id="{54BA2E72-6480-C846-4254-CC12B78EC13B}"/>
              </a:ext>
            </a:extLst>
          </p:cNvPr>
          <p:cNvSpPr txBox="1"/>
          <p:nvPr/>
        </p:nvSpPr>
        <p:spPr>
          <a:xfrm>
            <a:off x="2673752" y="6534834"/>
            <a:ext cx="8512651" cy="553998"/>
          </a:xfrm>
          <a:prstGeom prst="rect">
            <a:avLst/>
          </a:prstGeom>
          <a:noFill/>
        </p:spPr>
        <p:txBody>
          <a:bodyPr wrap="none" rtlCol="0">
            <a:spAutoFit/>
          </a:bodyPr>
          <a:lstStyle/>
          <a:p>
            <a:r>
              <a:rPr lang="en-US" sz="1200" dirty="0"/>
              <a:t>For more details please see: https://</a:t>
            </a:r>
            <a:r>
              <a:rPr lang="en-US" sz="1200" dirty="0" err="1"/>
              <a:t>docs.google.com</a:t>
            </a:r>
            <a:r>
              <a:rPr lang="en-US" sz="1200" dirty="0"/>
              <a:t>/spreadsheets/d/1oZecOsvtQEh5pQkIf8cB6CyhPKVrQuko/</a:t>
            </a:r>
            <a:r>
              <a:rPr lang="en-US" sz="1200" dirty="0" err="1"/>
              <a:t>edit#gid</a:t>
            </a:r>
            <a:r>
              <a:rPr lang="en-US" sz="1200" dirty="0"/>
              <a:t>=1162991686</a:t>
            </a:r>
          </a:p>
          <a:p>
            <a:endParaRPr lang="en-US" dirty="0"/>
          </a:p>
        </p:txBody>
      </p:sp>
    </p:spTree>
    <p:extLst>
      <p:ext uri="{BB962C8B-B14F-4D97-AF65-F5344CB8AC3E}">
        <p14:creationId xmlns:p14="http://schemas.microsoft.com/office/powerpoint/2010/main" val="1247098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2 Regional sensitivity to antipsychotic exposure and underlying brain features. </a:t>
            </a:r>
            <a:r>
              <a:rPr lang="en-US" dirty="0">
                <a:latin typeface="Helvetica Light" panose="020B0403020202020204" pitchFamily="34" charset="0"/>
              </a:rPr>
              <a:t>Correlations between the effects of lifetime antipsychotic exposure and </a:t>
            </a:r>
            <a:r>
              <a:rPr lang="en-CA" sz="1800" dirty="0">
                <a:effectLst/>
                <a:latin typeface="Helvetica Light" panose="020B0403020202020204" pitchFamily="34" charset="0"/>
              </a:rPr>
              <a:t>normative brain features in the </a:t>
            </a:r>
            <a:r>
              <a:rPr lang="en-CA" dirty="0">
                <a:latin typeface="Helvetica Light" panose="020B0403020202020204" pitchFamily="34" charset="0"/>
              </a:rPr>
              <a:t>discovery</a:t>
            </a:r>
            <a:r>
              <a:rPr lang="en-CA" sz="1800" dirty="0">
                <a:effectLst/>
                <a:latin typeface="Helvetica Light" panose="020B0403020202020204" pitchFamily="34" charset="0"/>
              </a:rPr>
              <a:t> sample (Turku sample) are shown. Several features were statistically associated with antipsychotic related cortical thinning and these associations survived false discovery rate (FDR) correction for multiple comparisons. These measures include serotonergic, cholinergic, structural, functional, structural, and metabolic features. Positive correlation indicates that regions that have a higher value of the measured brain feature are more susceptible to the effects of </a:t>
            </a:r>
            <a:r>
              <a:rPr lang="en-CA" dirty="0">
                <a:latin typeface="Helvetica Light" panose="020B0403020202020204" pitchFamily="34" charset="0"/>
              </a:rPr>
              <a:t>antipsychotics</a:t>
            </a:r>
            <a:r>
              <a:rPr lang="en-CA" sz="1800" dirty="0">
                <a:effectLst/>
                <a:latin typeface="Helvetica Light" panose="020B0403020202020204" pitchFamily="34" charset="0"/>
              </a:rPr>
              <a:t>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DDF82489-C783-1866-D8C1-ABC8B728F436}"/>
              </a:ext>
            </a:extLst>
          </p:cNvPr>
          <p:cNvPicPr>
            <a:picLocks noChangeAspect="1"/>
          </p:cNvPicPr>
          <p:nvPr/>
        </p:nvPicPr>
        <p:blipFill>
          <a:blip r:embed="rId2"/>
          <a:stretch>
            <a:fillRect/>
          </a:stretch>
        </p:blipFill>
        <p:spPr>
          <a:xfrm>
            <a:off x="2209800" y="-53451"/>
            <a:ext cx="7772400" cy="3872871"/>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585323"/>
          </a:xfrm>
          <a:prstGeom prst="rect">
            <a:avLst/>
          </a:prstGeom>
          <a:noFill/>
        </p:spPr>
        <p:txBody>
          <a:bodyPr wrap="square" rtlCol="0">
            <a:spAutoFit/>
          </a:bodyPr>
          <a:lstStyle/>
          <a:p>
            <a:r>
              <a:rPr lang="en-US" b="1" dirty="0">
                <a:latin typeface="HELVETICA LIGHT" panose="020B0403020202020204" pitchFamily="34" charset="0"/>
              </a:rPr>
              <a:t>Figure 3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antipsychotic exposure are correlated while controlling for age, sex, and diagnostic group. In the ENIGMA sample, correlation between mean cortical thickness in each parcel and current antipsychotic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881329" y="3995678"/>
            <a:ext cx="10009631" cy="2585323"/>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Eighteen normative features of the brain </a:t>
            </a:r>
            <a:r>
              <a:rPr lang="en-CA" sz="1800" dirty="0">
                <a:effectLst/>
                <a:latin typeface="Helvetica Light" panose="020B0403020202020204" pitchFamily="34" charset="0"/>
              </a:rPr>
              <a:t>discovered in the </a:t>
            </a:r>
            <a:r>
              <a:rPr lang="en-CA" dirty="0">
                <a:latin typeface="Helvetica Light" panose="020B0403020202020204" pitchFamily="34" charset="0"/>
              </a:rPr>
              <a:t>discovery</a:t>
            </a:r>
            <a:r>
              <a:rPr lang="en-CA" sz="1800" dirty="0">
                <a:effectLst/>
                <a:latin typeface="Helvetica Light" panose="020B0403020202020204" pitchFamily="34" charset="0"/>
              </a:rPr>
              <a:t> sample were selected for a replication analysis. </a:t>
            </a:r>
            <a:r>
              <a:rPr lang="en-US" dirty="0">
                <a:latin typeface="Helvetica Light" panose="020B0403020202020204" pitchFamily="34" charset="0"/>
              </a:rPr>
              <a:t>Associations between </a:t>
            </a:r>
            <a:r>
              <a:rPr lang="en-CA" dirty="0">
                <a:latin typeface="Helvetica Light" panose="020B0403020202020204" pitchFamily="34" charset="0"/>
              </a:rPr>
              <a:t>antipsychotic related cortical thinning and several molecular, functional, structural and metabolic</a:t>
            </a:r>
            <a:r>
              <a:rPr lang="en-US" dirty="0">
                <a:latin typeface="Helvetica Light" panose="020B0403020202020204" pitchFamily="34" charset="0"/>
              </a:rPr>
              <a:t> features were replicated and survived false discovery rate correction for multiple comparisons in the ENIGMA sample.</a:t>
            </a:r>
            <a:r>
              <a:rPr lang="en-CA" sz="1800" dirty="0">
                <a:effectLst/>
                <a:latin typeface="Helvetica Light" panose="020B0403020202020204" pitchFamily="34" charset="0"/>
              </a:rPr>
              <a:t>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a:t>
            </a:r>
            <a:r>
              <a:rPr lang="en-US" dirty="0">
                <a:latin typeface="Helvetica Light" panose="020B0403020202020204" pitchFamily="34" charset="0"/>
              </a:rPr>
              <a:t>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2" name="Picture 1">
            <a:extLst>
              <a:ext uri="{FF2B5EF4-FFF2-40B4-BE49-F238E27FC236}">
                <a16:creationId xmlns:a16="http://schemas.microsoft.com/office/drawing/2014/main" id="{39E8EDB9-E61F-B060-96BC-A15B64AB6086}"/>
              </a:ext>
            </a:extLst>
          </p:cNvPr>
          <p:cNvPicPr>
            <a:picLocks noChangeAspect="1"/>
          </p:cNvPicPr>
          <p:nvPr/>
        </p:nvPicPr>
        <p:blipFill>
          <a:blip r:embed="rId2"/>
          <a:stretch>
            <a:fillRect/>
          </a:stretch>
        </p:blipFill>
        <p:spPr>
          <a:xfrm>
            <a:off x="681334" y="276999"/>
            <a:ext cx="10629337" cy="3718679"/>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FC5A38-E36F-7838-532B-D220702D3CB2}"/>
              </a:ext>
            </a:extLst>
          </p:cNvPr>
          <p:cNvSpPr txBox="1"/>
          <p:nvPr/>
        </p:nvSpPr>
        <p:spPr>
          <a:xfrm>
            <a:off x="3044687" y="4480028"/>
            <a:ext cx="6102626" cy="1200329"/>
          </a:xfrm>
          <a:prstGeom prst="rect">
            <a:avLst/>
          </a:prstGeom>
          <a:noFill/>
        </p:spPr>
        <p:txBody>
          <a:bodyPr wrap="square">
            <a:spAutoFit/>
          </a:bodyPr>
          <a:lstStyle/>
          <a:p>
            <a:r>
              <a:rPr lang="en-US" b="1" dirty="0">
                <a:latin typeface="HELVETICA LIGHT" panose="020B0403020202020204" pitchFamily="34" charset="0"/>
              </a:rPr>
              <a:t>Supplementary Figure 2 </a:t>
            </a:r>
            <a:r>
              <a:rPr lang="en-US" b="1" dirty="0" err="1">
                <a:latin typeface="HELVETICA LIGHT" panose="020B0403020202020204" pitchFamily="34" charset="0"/>
              </a:rPr>
              <a:t>Untresholded</a:t>
            </a:r>
            <a:r>
              <a:rPr lang="en-US" b="1" dirty="0">
                <a:latin typeface="HELVETICA LIGHT" panose="020B0403020202020204" pitchFamily="34" charset="0"/>
              </a:rPr>
              <a:t>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t>
            </a:r>
            <a:endParaRPr lang="en-US" dirty="0"/>
          </a:p>
        </p:txBody>
      </p:sp>
      <p:pic>
        <p:nvPicPr>
          <p:cNvPr id="2" name="Picture 1">
            <a:extLst>
              <a:ext uri="{FF2B5EF4-FFF2-40B4-BE49-F238E27FC236}">
                <a16:creationId xmlns:a16="http://schemas.microsoft.com/office/drawing/2014/main" id="{51EB20B3-6CB2-DEFC-6B3A-51290C3AC2E2}"/>
              </a:ext>
            </a:extLst>
          </p:cNvPr>
          <p:cNvPicPr>
            <a:picLocks noChangeAspect="1"/>
          </p:cNvPicPr>
          <p:nvPr/>
        </p:nvPicPr>
        <p:blipFill>
          <a:blip r:embed="rId2"/>
          <a:stretch>
            <a:fillRect/>
          </a:stretch>
        </p:blipFill>
        <p:spPr>
          <a:xfrm>
            <a:off x="2368826" y="220646"/>
            <a:ext cx="7772400" cy="4314652"/>
          </a:xfrm>
          <a:prstGeom prst="rect">
            <a:avLst/>
          </a:prstGeom>
        </p:spPr>
      </p:pic>
    </p:spTree>
    <p:extLst>
      <p:ext uri="{BB962C8B-B14F-4D97-AF65-F5344CB8AC3E}">
        <p14:creationId xmlns:p14="http://schemas.microsoft.com/office/powerpoint/2010/main" val="192335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pic>
        <p:nvPicPr>
          <p:cNvPr id="2" name="Picture 1">
            <a:extLst>
              <a:ext uri="{FF2B5EF4-FFF2-40B4-BE49-F238E27FC236}">
                <a16:creationId xmlns:a16="http://schemas.microsoft.com/office/drawing/2014/main" id="{FD5A075E-78AA-E4B3-CE6B-CE7699F0B6C3}"/>
              </a:ext>
            </a:extLst>
          </p:cNvPr>
          <p:cNvPicPr>
            <a:picLocks noChangeAspect="1"/>
          </p:cNvPicPr>
          <p:nvPr/>
        </p:nvPicPr>
        <p:blipFill>
          <a:blip r:embed="rId2"/>
          <a:stretch>
            <a:fillRect/>
          </a:stretch>
        </p:blipFill>
        <p:spPr>
          <a:xfrm>
            <a:off x="2182369" y="200465"/>
            <a:ext cx="4568312" cy="3795213"/>
          </a:xfrm>
          <a:prstGeom prst="rect">
            <a:avLst/>
          </a:prstGeom>
        </p:spPr>
      </p:pic>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17385</TotalTime>
  <Words>1918</Words>
  <Application>Microsoft Macintosh PowerPoint</Application>
  <PresentationFormat>Widescreen</PresentationFormat>
  <Paragraphs>582</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HELVETICA LIGHT</vt:lpstr>
      <vt:lpstr>HELVETICA LIGHT</vt:lpstr>
      <vt:lpstr>Helvetica Neue</vt:lpstr>
      <vt:lpstr>Office Theme</vt:lpstr>
      <vt:lpstr>Effects of antipsychotic medication on cortical thickness are mediated by underlying molecular, physiological and functional features of the brain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15</cp:revision>
  <dcterms:created xsi:type="dcterms:W3CDTF">2023-04-05T19:24:49Z</dcterms:created>
  <dcterms:modified xsi:type="dcterms:W3CDTF">2023-11-29T17:49:18Z</dcterms:modified>
</cp:coreProperties>
</file>

<file path=docProps/thumbnail.jpeg>
</file>